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0" r:id="rId2"/>
  </p:sldMasterIdLst>
  <p:notesMasterIdLst>
    <p:notesMasterId r:id="rId10"/>
  </p:notesMasterIdLst>
  <p:handoutMasterIdLst>
    <p:handoutMasterId r:id="rId11"/>
  </p:handoutMasterIdLst>
  <p:sldIdLst>
    <p:sldId id="311" r:id="rId3"/>
    <p:sldId id="333" r:id="rId4"/>
    <p:sldId id="327" r:id="rId5"/>
    <p:sldId id="325" r:id="rId6"/>
    <p:sldId id="328" r:id="rId7"/>
    <p:sldId id="329" r:id="rId8"/>
    <p:sldId id="301" r:id="rId9"/>
  </p:sldIdLst>
  <p:sldSz cx="1343977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939"/>
    <a:srgbClr val="860000"/>
    <a:srgbClr val="E4E4E6"/>
    <a:srgbClr val="2F528F"/>
    <a:srgbClr val="4472C4"/>
    <a:srgbClr val="87888A"/>
    <a:srgbClr val="6B7C93"/>
    <a:srgbClr val="FE9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3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94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6C1BAF8-15BC-4A36-AAB7-47EB72D28C56}" type="slidenum">
              <a:t>‹Nr.›</a:t>
            </a:fld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27988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34967C1-2798-4525-81A4-0419443C3CA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09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 cap="none">
        <a:ln>
          <a:noFill/>
        </a:ln>
        <a:highlight>
          <a:srgbClr val="FFFFFF"/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aprima.de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aprima.de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5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62CA24E-819A-45D4-9AAE-9321CF734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3300" y="2048600"/>
            <a:ext cx="6233174" cy="3462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9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s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62CA24E-819A-45D4-9AAE-9321CF734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211992" y="1354477"/>
            <a:ext cx="7015789" cy="3897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14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6F0D023-F05B-4D1E-AEC1-E2FDEF664D86}"/>
              </a:ext>
            </a:extLst>
          </p:cNvPr>
          <p:cNvSpPr/>
          <p:nvPr userDrawn="1"/>
        </p:nvSpPr>
        <p:spPr>
          <a:xfrm>
            <a:off x="-1" y="7219950"/>
            <a:ext cx="13439775" cy="357208"/>
          </a:xfrm>
          <a:prstGeom prst="rect">
            <a:avLst/>
          </a:prstGeom>
          <a:solidFill>
            <a:srgbClr val="9F39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58C7EC-A958-4EF2-B4ED-A6DBF1C4CE96}"/>
              </a:ext>
            </a:extLst>
          </p:cNvPr>
          <p:cNvSpPr txBox="1"/>
          <p:nvPr userDrawn="1"/>
        </p:nvSpPr>
        <p:spPr>
          <a:xfrm>
            <a:off x="191221" y="7267574"/>
            <a:ext cx="8738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bg1"/>
                </a:solidFill>
              </a:rPr>
              <a:t>                    saprima® GmbH              </a:t>
            </a:r>
            <a:r>
              <a:rPr lang="de-DE" sz="1200" b="1" dirty="0" err="1">
                <a:solidFill>
                  <a:schemeClr val="bg1"/>
                </a:solidFill>
              </a:rPr>
              <a:t>Mendelestraße</a:t>
            </a:r>
            <a:r>
              <a:rPr lang="de-DE" sz="1200" b="1" dirty="0">
                <a:solidFill>
                  <a:schemeClr val="bg1"/>
                </a:solidFill>
              </a:rPr>
              <a:t> 4, 84030 Ergolding              </a:t>
            </a:r>
            <a:r>
              <a:rPr lang="de-DE" sz="1200" b="1" u="none" dirty="0">
                <a:solidFill>
                  <a:schemeClr val="bg1"/>
                </a:solidFill>
              </a:rPr>
              <a:t>info@saprima.de              </a:t>
            </a:r>
            <a:r>
              <a:rPr lang="de-DE" sz="1200" b="1" dirty="0">
                <a:solidFill>
                  <a:schemeClr val="bg1"/>
                </a:solidFill>
              </a:rPr>
              <a:t>0871 / 202166-22</a:t>
            </a:r>
          </a:p>
        </p:txBody>
      </p:sp>
      <p:sp>
        <p:nvSpPr>
          <p:cNvPr id="8" name="Rechteck 7">
            <a:hlinkClick r:id="rId2"/>
            <a:extLst>
              <a:ext uri="{FF2B5EF4-FFF2-40B4-BE49-F238E27FC236}">
                <a16:creationId xmlns:a16="http://schemas.microsoft.com/office/drawing/2014/main" id="{463CCE77-8738-476B-8EE3-B9DBB2047A21}"/>
              </a:ext>
            </a:extLst>
          </p:cNvPr>
          <p:cNvSpPr/>
          <p:nvPr userDrawn="1"/>
        </p:nvSpPr>
        <p:spPr>
          <a:xfrm>
            <a:off x="5102660" y="7277554"/>
            <a:ext cx="1163782" cy="24731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74C397-474E-476B-9B59-9EBD5B44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85" y="291646"/>
            <a:ext cx="10261251" cy="66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60000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5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60AFB66-774C-4A40-B3DA-72349BC8F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781746" y="849326"/>
            <a:ext cx="3876282" cy="2153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0CBBA68-B51F-4DC0-84CA-37A62498D04E}"/>
              </a:ext>
            </a:extLst>
          </p:cNvPr>
          <p:cNvSpPr txBox="1"/>
          <p:nvPr userDrawn="1"/>
        </p:nvSpPr>
        <p:spPr>
          <a:xfrm>
            <a:off x="4391026" y="3432346"/>
            <a:ext cx="4657725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spcBef>
                <a:spcPts val="1134"/>
              </a:spcBef>
              <a:spcAft>
                <a:spcPts val="1134"/>
              </a:spcAft>
            </a:pPr>
            <a:r>
              <a:rPr lang="de-DE" sz="2800" b="1" dirty="0" err="1">
                <a:ea typeface="Microsoft YaHei" pitchFamily="2"/>
                <a:cs typeface="Mangal" pitchFamily="2"/>
              </a:rPr>
              <a:t>saprima</a:t>
            </a:r>
            <a:r>
              <a:rPr lang="de-DE" sz="2800" b="1" dirty="0">
                <a:ea typeface="Microsoft YaHei" pitchFamily="2"/>
                <a:cs typeface="Mangal" pitchFamily="2"/>
              </a:rPr>
              <a:t> GmbH</a:t>
            </a:r>
          </a:p>
          <a:p>
            <a:pPr algn="ctr" hangingPunct="0">
              <a:spcBef>
                <a:spcPts val="1134"/>
              </a:spcBef>
              <a:spcAft>
                <a:spcPts val="1134"/>
              </a:spcAft>
            </a:pPr>
            <a:r>
              <a:rPr lang="de-DE" sz="2800" dirty="0">
                <a:ea typeface="Microsoft YaHei" pitchFamily="2"/>
                <a:cs typeface="Mangal" pitchFamily="2"/>
              </a:rPr>
              <a:t>Mendelstr. 4</a:t>
            </a:r>
          </a:p>
          <a:p>
            <a:pPr algn="ctr" hangingPunct="0">
              <a:spcBef>
                <a:spcPts val="1134"/>
              </a:spcBef>
              <a:spcAft>
                <a:spcPts val="1134"/>
              </a:spcAft>
            </a:pPr>
            <a:r>
              <a:rPr lang="de-DE" sz="2800" dirty="0">
                <a:ea typeface="Microsoft YaHei" pitchFamily="2"/>
                <a:cs typeface="Mangal" pitchFamily="2"/>
              </a:rPr>
              <a:t>84030 Ergolding</a:t>
            </a:r>
          </a:p>
          <a:p>
            <a:pPr algn="ctr" hangingPunct="0">
              <a:spcBef>
                <a:spcPts val="1134"/>
              </a:spcBef>
              <a:spcAft>
                <a:spcPts val="1134"/>
              </a:spcAft>
            </a:pPr>
            <a:r>
              <a:rPr lang="de-DE" sz="2800" dirty="0">
                <a:ea typeface="Microsoft YaHei" pitchFamily="2"/>
                <a:cs typeface="Mangal" pitchFamily="2"/>
                <a:hlinkClick r:id="rId3"/>
              </a:rPr>
              <a:t>info@saprima.de</a:t>
            </a:r>
          </a:p>
          <a:p>
            <a:pPr algn="ctr" hangingPunct="0">
              <a:spcBef>
                <a:spcPts val="1134"/>
              </a:spcBef>
              <a:spcAft>
                <a:spcPts val="1134"/>
              </a:spcAft>
            </a:pPr>
            <a:r>
              <a:rPr lang="de-DE" sz="2800" dirty="0">
                <a:ea typeface="Microsoft YaHei" pitchFamily="2"/>
                <a:cs typeface="Mangal" pitchFamily="2"/>
              </a:rPr>
              <a:t>Tel.: 0871/202166-22</a:t>
            </a:r>
          </a:p>
        </p:txBody>
      </p:sp>
    </p:spTree>
    <p:extLst>
      <p:ext uri="{BB962C8B-B14F-4D97-AF65-F5344CB8AC3E}">
        <p14:creationId xmlns:p14="http://schemas.microsoft.com/office/powerpoint/2010/main" val="146310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6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84" y="1381564"/>
            <a:ext cx="11591806" cy="5721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7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405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7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5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792715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153" y="1385940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556639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618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828224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0153" y="1421449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592148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768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9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mailto:info@saprima.de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291646"/>
            <a:ext cx="10261251" cy="668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1602E30-4563-4DBD-8CF6-D63A5DF345A9}"/>
              </a:ext>
            </a:extLst>
          </p:cNvPr>
          <p:cNvSpPr/>
          <p:nvPr userDrawn="1"/>
        </p:nvSpPr>
        <p:spPr>
          <a:xfrm>
            <a:off x="-1" y="7219950"/>
            <a:ext cx="13439775" cy="357208"/>
          </a:xfrm>
          <a:prstGeom prst="rect">
            <a:avLst/>
          </a:prstGeom>
          <a:solidFill>
            <a:srgbClr val="9F39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EC30ADF-7F93-494E-9C9E-45C10515A9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354" y="223640"/>
            <a:ext cx="1916639" cy="105415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0D3DE4E-0F0A-427A-BE95-981F31B3017B}"/>
              </a:ext>
            </a:extLst>
          </p:cNvPr>
          <p:cNvSpPr txBox="1"/>
          <p:nvPr userDrawn="1"/>
        </p:nvSpPr>
        <p:spPr>
          <a:xfrm>
            <a:off x="191221" y="7267574"/>
            <a:ext cx="8738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bg1"/>
                </a:solidFill>
              </a:rPr>
              <a:t>                    saprima® GmbH              </a:t>
            </a:r>
            <a:r>
              <a:rPr lang="de-DE" sz="1200" b="1" dirty="0" err="1">
                <a:solidFill>
                  <a:schemeClr val="bg1"/>
                </a:solidFill>
              </a:rPr>
              <a:t>Mendelestraße</a:t>
            </a:r>
            <a:r>
              <a:rPr lang="de-DE" sz="1200" b="1" dirty="0">
                <a:solidFill>
                  <a:schemeClr val="bg1"/>
                </a:solidFill>
              </a:rPr>
              <a:t> 4, 84030 Ergolding              </a:t>
            </a:r>
            <a:r>
              <a:rPr lang="de-DE" sz="1200" b="1" u="none" dirty="0">
                <a:solidFill>
                  <a:schemeClr val="bg1"/>
                </a:solidFill>
              </a:rPr>
              <a:t>info@saprima.de              </a:t>
            </a:r>
            <a:r>
              <a:rPr lang="de-DE" sz="1200" b="1" dirty="0">
                <a:solidFill>
                  <a:schemeClr val="bg1"/>
                </a:solidFill>
              </a:rPr>
              <a:t>0871 / 202166-22</a:t>
            </a:r>
          </a:p>
        </p:txBody>
      </p:sp>
      <p:sp>
        <p:nvSpPr>
          <p:cNvPr id="21" name="Rechteck 20">
            <a:hlinkClick r:id="rId12"/>
            <a:extLst>
              <a:ext uri="{FF2B5EF4-FFF2-40B4-BE49-F238E27FC236}">
                <a16:creationId xmlns:a16="http://schemas.microsoft.com/office/drawing/2014/main" id="{C2E2DC63-4E2C-4858-BB18-67AF13972774}"/>
              </a:ext>
            </a:extLst>
          </p:cNvPr>
          <p:cNvSpPr/>
          <p:nvPr userDrawn="1"/>
        </p:nvSpPr>
        <p:spPr>
          <a:xfrm>
            <a:off x="5102660" y="7277554"/>
            <a:ext cx="1163782" cy="24731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43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2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860000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29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3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1E5E1-8571-303B-B75D-25F216F436CD}"/>
              </a:ext>
            </a:extLst>
          </p:cNvPr>
          <p:cNvSpPr txBox="1">
            <a:spLocks/>
          </p:cNvSpPr>
          <p:nvPr/>
        </p:nvSpPr>
        <p:spPr>
          <a:xfrm>
            <a:off x="0" y="5846869"/>
            <a:ext cx="13439775" cy="712602"/>
          </a:xfrm>
          <a:prstGeom prst="rect">
            <a:avLst/>
          </a:prstGeom>
        </p:spPr>
        <p:txBody>
          <a:bodyPr tIns="39236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b="1" dirty="0"/>
              <a:t>Terminplanung verknüpft mit Plantafel</a:t>
            </a:r>
          </a:p>
        </p:txBody>
      </p:sp>
    </p:spTree>
    <p:extLst>
      <p:ext uri="{BB962C8B-B14F-4D97-AF65-F5344CB8AC3E}">
        <p14:creationId xmlns:p14="http://schemas.microsoft.com/office/powerpoint/2010/main" val="123295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4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3977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16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19889" cy="7559675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18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8169" cy="7559675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70025"/>
            <a:ext cx="141117" cy="720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831" y="2408626"/>
            <a:ext cx="5493508" cy="2015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67A516-ABE2-7C1B-D3FD-E1D2BD35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4" y="155536"/>
            <a:ext cx="1624697" cy="90208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13EFE25-8F68-A32E-37AB-08DA0845352D}"/>
              </a:ext>
            </a:extLst>
          </p:cNvPr>
          <p:cNvGrpSpPr/>
          <p:nvPr/>
        </p:nvGrpSpPr>
        <p:grpSpPr>
          <a:xfrm>
            <a:off x="483831" y="2769688"/>
            <a:ext cx="5327411" cy="4039268"/>
            <a:chOff x="483831" y="2769688"/>
            <a:chExt cx="5327411" cy="4039268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32F78A0-A8E1-EAB1-C4CE-57B06377A8D1}"/>
                </a:ext>
              </a:extLst>
            </p:cNvPr>
            <p:cNvSpPr/>
            <p:nvPr/>
          </p:nvSpPr>
          <p:spPr>
            <a:xfrm>
              <a:off x="483831" y="2769688"/>
              <a:ext cx="5327411" cy="4039268"/>
            </a:xfrm>
            <a:prstGeom prst="rect">
              <a:avLst/>
            </a:prstGeom>
            <a:noFill/>
          </p:spPr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0F7A2946-16C0-3418-5F96-E2C372D1F4AB}"/>
                </a:ext>
              </a:extLst>
            </p:cNvPr>
            <p:cNvSpPr/>
            <p:nvPr/>
          </p:nvSpPr>
          <p:spPr>
            <a:xfrm>
              <a:off x="486432" y="3445938"/>
              <a:ext cx="5322208" cy="2647837"/>
            </a:xfrm>
            <a:custGeom>
              <a:avLst/>
              <a:gdLst>
                <a:gd name="connsiteX0" fmla="*/ 0 w 5322208"/>
                <a:gd name="connsiteY0" fmla="*/ 278282 h 2782823"/>
                <a:gd name="connsiteX1" fmla="*/ 278282 w 5322208"/>
                <a:gd name="connsiteY1" fmla="*/ 0 h 2782823"/>
                <a:gd name="connsiteX2" fmla="*/ 5043926 w 5322208"/>
                <a:gd name="connsiteY2" fmla="*/ 0 h 2782823"/>
                <a:gd name="connsiteX3" fmla="*/ 5322208 w 5322208"/>
                <a:gd name="connsiteY3" fmla="*/ 278282 h 2782823"/>
                <a:gd name="connsiteX4" fmla="*/ 5322208 w 5322208"/>
                <a:gd name="connsiteY4" fmla="*/ 2504541 h 2782823"/>
                <a:gd name="connsiteX5" fmla="*/ 5043926 w 5322208"/>
                <a:gd name="connsiteY5" fmla="*/ 2782823 h 2782823"/>
                <a:gd name="connsiteX6" fmla="*/ 278282 w 5322208"/>
                <a:gd name="connsiteY6" fmla="*/ 2782823 h 2782823"/>
                <a:gd name="connsiteX7" fmla="*/ 0 w 5322208"/>
                <a:gd name="connsiteY7" fmla="*/ 2504541 h 2782823"/>
                <a:gd name="connsiteX8" fmla="*/ 0 w 5322208"/>
                <a:gd name="connsiteY8" fmla="*/ 278282 h 278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2208" h="2782823">
                  <a:moveTo>
                    <a:pt x="0" y="278282"/>
                  </a:moveTo>
                  <a:cubicBezTo>
                    <a:pt x="0" y="124591"/>
                    <a:pt x="124591" y="0"/>
                    <a:pt x="278282" y="0"/>
                  </a:cubicBezTo>
                  <a:lnTo>
                    <a:pt x="5043926" y="0"/>
                  </a:lnTo>
                  <a:cubicBezTo>
                    <a:pt x="5197617" y="0"/>
                    <a:pt x="5322208" y="124591"/>
                    <a:pt x="5322208" y="278282"/>
                  </a:cubicBezTo>
                  <a:lnTo>
                    <a:pt x="5322208" y="2504541"/>
                  </a:lnTo>
                  <a:cubicBezTo>
                    <a:pt x="5322208" y="2658232"/>
                    <a:pt x="5197617" y="2782823"/>
                    <a:pt x="5043926" y="2782823"/>
                  </a:cubicBezTo>
                  <a:lnTo>
                    <a:pt x="278282" y="2782823"/>
                  </a:lnTo>
                  <a:cubicBezTo>
                    <a:pt x="124591" y="2782823"/>
                    <a:pt x="0" y="2658232"/>
                    <a:pt x="0" y="2504541"/>
                  </a:cubicBezTo>
                  <a:lnTo>
                    <a:pt x="0" y="278282"/>
                  </a:lnTo>
                  <a:close/>
                </a:path>
              </a:pathLst>
            </a:custGeom>
            <a:gradFill flip="none" rotWithShape="1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4846" tIns="134846" rIns="134846" bIns="134846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b="1" kern="1200" dirty="0">
                  <a:solidFill>
                    <a:schemeClr val="tx1"/>
                  </a:solidFill>
                </a:rPr>
                <a:t>saprima GmbH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schemeClr val="tx1"/>
                  </a:solidFill>
                </a:rPr>
                <a:t>saprima GmbH mit Sitz in Ergolding bei Landshut</a:t>
              </a:r>
              <a:endParaRPr lang="en-U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Gründung aus der Firma INTECO mbH</a:t>
              </a:r>
              <a:b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</a:br>
              <a:r>
                <a:rPr lang="de-DE" sz="1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(17 Jahre Dienstleister rund um Primavera)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über 25 Jahre Erfahrung im Projektmanagement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internes Entwicklerteam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mit Partnerfirmen für Implementierung &gt; 15 Mitarbeiter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de-DE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109E571-846F-5F77-2E28-8F7B1AA2585F}"/>
              </a:ext>
            </a:extLst>
          </p:cNvPr>
          <p:cNvGrpSpPr/>
          <p:nvPr/>
        </p:nvGrpSpPr>
        <p:grpSpPr>
          <a:xfrm>
            <a:off x="6566995" y="1221293"/>
            <a:ext cx="6738325" cy="618122"/>
            <a:chOff x="6566995" y="1221293"/>
            <a:chExt cx="6738325" cy="61812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8413DB71-6CB2-0EAA-B6CB-1CA6D752ACC2}"/>
                </a:ext>
              </a:extLst>
            </p:cNvPr>
            <p:cNvSpPr/>
            <p:nvPr/>
          </p:nvSpPr>
          <p:spPr>
            <a:xfrm>
              <a:off x="6566995" y="1221293"/>
              <a:ext cx="1041292" cy="603066"/>
            </a:xfrm>
            <a:custGeom>
              <a:avLst/>
              <a:gdLst>
                <a:gd name="connsiteX0" fmla="*/ 0 w 1041292"/>
                <a:gd name="connsiteY0" fmla="*/ 0 h 603066"/>
                <a:gd name="connsiteX1" fmla="*/ 739759 w 1041292"/>
                <a:gd name="connsiteY1" fmla="*/ 0 h 603066"/>
                <a:gd name="connsiteX2" fmla="*/ 1041292 w 1041292"/>
                <a:gd name="connsiteY2" fmla="*/ 301533 h 603066"/>
                <a:gd name="connsiteX3" fmla="*/ 739759 w 1041292"/>
                <a:gd name="connsiteY3" fmla="*/ 603066 h 603066"/>
                <a:gd name="connsiteX4" fmla="*/ 0 w 1041292"/>
                <a:gd name="connsiteY4" fmla="*/ 603066 h 603066"/>
                <a:gd name="connsiteX5" fmla="*/ 301533 w 1041292"/>
                <a:gd name="connsiteY5" fmla="*/ 301533 h 603066"/>
                <a:gd name="connsiteX6" fmla="*/ 0 w 1041292"/>
                <a:gd name="connsiteY6" fmla="*/ 0 h 60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292" h="603066">
                  <a:moveTo>
                    <a:pt x="0" y="0"/>
                  </a:moveTo>
                  <a:lnTo>
                    <a:pt x="739759" y="0"/>
                  </a:lnTo>
                  <a:lnTo>
                    <a:pt x="1041292" y="301533"/>
                  </a:lnTo>
                  <a:lnTo>
                    <a:pt x="739759" y="603066"/>
                  </a:lnTo>
                  <a:lnTo>
                    <a:pt x="0" y="603066"/>
                  </a:lnTo>
                  <a:lnTo>
                    <a:pt x="301533" y="30153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536" tIns="8001" rIns="309534" bIns="800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600" b="1" kern="1200" dirty="0">
                  <a:solidFill>
                    <a:schemeClr val="tx1"/>
                  </a:solidFill>
                </a:rPr>
                <a:t>1988 Gründung Inteco mbh</a:t>
              </a: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01691A51-5643-2B68-C978-008ADB9825F9}"/>
                </a:ext>
              </a:extLst>
            </p:cNvPr>
            <p:cNvSpPr/>
            <p:nvPr/>
          </p:nvSpPr>
          <p:spPr>
            <a:xfrm>
              <a:off x="7464987" y="1326883"/>
              <a:ext cx="979716" cy="391886"/>
            </a:xfrm>
            <a:custGeom>
              <a:avLst/>
              <a:gdLst>
                <a:gd name="connsiteX0" fmla="*/ 0 w 979716"/>
                <a:gd name="connsiteY0" fmla="*/ 0 h 391886"/>
                <a:gd name="connsiteX1" fmla="*/ 783773 w 979716"/>
                <a:gd name="connsiteY1" fmla="*/ 0 h 391886"/>
                <a:gd name="connsiteX2" fmla="*/ 979716 w 979716"/>
                <a:gd name="connsiteY2" fmla="*/ 195943 h 391886"/>
                <a:gd name="connsiteX3" fmla="*/ 783773 w 979716"/>
                <a:gd name="connsiteY3" fmla="*/ 391886 h 391886"/>
                <a:gd name="connsiteX4" fmla="*/ 0 w 979716"/>
                <a:gd name="connsiteY4" fmla="*/ 391886 h 391886"/>
                <a:gd name="connsiteX5" fmla="*/ 195943 w 979716"/>
                <a:gd name="connsiteY5" fmla="*/ 195943 h 391886"/>
                <a:gd name="connsiteX6" fmla="*/ 0 w 979716"/>
                <a:gd name="connsiteY6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6" h="391886">
                  <a:moveTo>
                    <a:pt x="0" y="0"/>
                  </a:moveTo>
                  <a:lnTo>
                    <a:pt x="783773" y="0"/>
                  </a:lnTo>
                  <a:lnTo>
                    <a:pt x="979716" y="195943"/>
                  </a:lnTo>
                  <a:lnTo>
                    <a:pt x="783773" y="391886"/>
                  </a:lnTo>
                  <a:lnTo>
                    <a:pt x="0" y="391886"/>
                  </a:lnTo>
                  <a:lnTo>
                    <a:pt x="195943" y="19594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</a:gra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4993" tIns="9525" rIns="195943" bIns="9525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600" b="1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primavera</a:t>
              </a:r>
              <a:r>
                <a:rPr lang="de-DE" sz="600" b="1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 für DACH Region</a:t>
              </a:r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EB42BC6E-ABAF-4AAA-DB1B-8249FFE793FD}"/>
                </a:ext>
              </a:extLst>
            </p:cNvPr>
            <p:cNvSpPr/>
            <p:nvPr/>
          </p:nvSpPr>
          <p:spPr>
            <a:xfrm>
              <a:off x="8286662" y="1332557"/>
              <a:ext cx="979716" cy="391886"/>
            </a:xfrm>
            <a:custGeom>
              <a:avLst/>
              <a:gdLst>
                <a:gd name="connsiteX0" fmla="*/ 0 w 979716"/>
                <a:gd name="connsiteY0" fmla="*/ 0 h 391886"/>
                <a:gd name="connsiteX1" fmla="*/ 783773 w 979716"/>
                <a:gd name="connsiteY1" fmla="*/ 0 h 391886"/>
                <a:gd name="connsiteX2" fmla="*/ 979716 w 979716"/>
                <a:gd name="connsiteY2" fmla="*/ 195943 h 391886"/>
                <a:gd name="connsiteX3" fmla="*/ 783773 w 979716"/>
                <a:gd name="connsiteY3" fmla="*/ 391886 h 391886"/>
                <a:gd name="connsiteX4" fmla="*/ 0 w 979716"/>
                <a:gd name="connsiteY4" fmla="*/ 391886 h 391886"/>
                <a:gd name="connsiteX5" fmla="*/ 195943 w 979716"/>
                <a:gd name="connsiteY5" fmla="*/ 195943 h 391886"/>
                <a:gd name="connsiteX6" fmla="*/ 0 w 979716"/>
                <a:gd name="connsiteY6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6" h="391886">
                  <a:moveTo>
                    <a:pt x="0" y="0"/>
                  </a:moveTo>
                  <a:lnTo>
                    <a:pt x="783773" y="0"/>
                  </a:lnTo>
                  <a:lnTo>
                    <a:pt x="979716" y="195943"/>
                  </a:lnTo>
                  <a:lnTo>
                    <a:pt x="783773" y="391886"/>
                  </a:lnTo>
                  <a:lnTo>
                    <a:pt x="0" y="391886"/>
                  </a:lnTo>
                  <a:lnTo>
                    <a:pt x="195943" y="19594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</a:gradFill>
            <a:ln w="12700" cap="flat" cmpd="sng" algn="ctr">
              <a:solidFill>
                <a:srgbClr val="5B9BD5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103" tIns="5080" rIns="195943" bIns="508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600" b="1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2008 Übernahme </a:t>
              </a:r>
              <a:r>
                <a:rPr lang="de-DE" sz="600" b="1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primavera</a:t>
              </a:r>
              <a:r>
                <a:rPr lang="de-DE" sz="600" b="1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durch Oracle</a:t>
              </a: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D5D3E9C0-4990-08A1-FFFB-3B3F0AEC0EE6}"/>
                </a:ext>
              </a:extLst>
            </p:cNvPr>
            <p:cNvSpPr/>
            <p:nvPr/>
          </p:nvSpPr>
          <p:spPr>
            <a:xfrm>
              <a:off x="9111917" y="1326883"/>
              <a:ext cx="979716" cy="391886"/>
            </a:xfrm>
            <a:custGeom>
              <a:avLst/>
              <a:gdLst>
                <a:gd name="connsiteX0" fmla="*/ 0 w 979716"/>
                <a:gd name="connsiteY0" fmla="*/ 0 h 391886"/>
                <a:gd name="connsiteX1" fmla="*/ 783773 w 979716"/>
                <a:gd name="connsiteY1" fmla="*/ 0 h 391886"/>
                <a:gd name="connsiteX2" fmla="*/ 979716 w 979716"/>
                <a:gd name="connsiteY2" fmla="*/ 195943 h 391886"/>
                <a:gd name="connsiteX3" fmla="*/ 783773 w 979716"/>
                <a:gd name="connsiteY3" fmla="*/ 391886 h 391886"/>
                <a:gd name="connsiteX4" fmla="*/ 0 w 979716"/>
                <a:gd name="connsiteY4" fmla="*/ 391886 h 391886"/>
                <a:gd name="connsiteX5" fmla="*/ 195943 w 979716"/>
                <a:gd name="connsiteY5" fmla="*/ 195943 h 391886"/>
                <a:gd name="connsiteX6" fmla="*/ 0 w 979716"/>
                <a:gd name="connsiteY6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6" h="391886">
                  <a:moveTo>
                    <a:pt x="0" y="0"/>
                  </a:moveTo>
                  <a:lnTo>
                    <a:pt x="783773" y="0"/>
                  </a:lnTo>
                  <a:lnTo>
                    <a:pt x="979716" y="195943"/>
                  </a:lnTo>
                  <a:lnTo>
                    <a:pt x="783773" y="391886"/>
                  </a:lnTo>
                  <a:lnTo>
                    <a:pt x="0" y="391886"/>
                  </a:lnTo>
                  <a:lnTo>
                    <a:pt x="195943" y="19594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</a:gradFill>
            <a:ln w="12700" cap="flat" cmpd="sng" algn="ctr">
              <a:solidFill>
                <a:srgbClr val="5B9BD5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103" tIns="5080" rIns="195943" bIns="508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600" b="1" kern="1200" dirty="0">
                  <a:solidFill>
                    <a:schemeClr val="tx1"/>
                  </a:solidFill>
                </a:rPr>
                <a:t>2008 Start </a:t>
              </a:r>
              <a:r>
                <a:rPr lang="de-DE" sz="600" b="1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Entwicklung</a:t>
              </a:r>
              <a:r>
                <a:rPr lang="de-DE" sz="600" b="1" kern="1200" dirty="0">
                  <a:solidFill>
                    <a:schemeClr val="tx1"/>
                  </a:solidFill>
                </a:rPr>
                <a:t> </a:t>
              </a:r>
              <a:r>
                <a:rPr lang="de-DE" sz="600" b="1" kern="1200" dirty="0" err="1">
                  <a:solidFill>
                    <a:schemeClr val="tx1"/>
                  </a:solidFill>
                </a:rPr>
                <a:t>saprima</a:t>
              </a:r>
              <a:endParaRPr lang="de-DE" sz="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488A19E-CC4B-0B09-61C4-BFE1984699EA}"/>
                </a:ext>
              </a:extLst>
            </p:cNvPr>
            <p:cNvSpPr/>
            <p:nvPr/>
          </p:nvSpPr>
          <p:spPr>
            <a:xfrm>
              <a:off x="9952269" y="1346900"/>
              <a:ext cx="979716" cy="391886"/>
            </a:xfrm>
            <a:custGeom>
              <a:avLst/>
              <a:gdLst>
                <a:gd name="connsiteX0" fmla="*/ 0 w 979716"/>
                <a:gd name="connsiteY0" fmla="*/ 0 h 391886"/>
                <a:gd name="connsiteX1" fmla="*/ 783773 w 979716"/>
                <a:gd name="connsiteY1" fmla="*/ 0 h 391886"/>
                <a:gd name="connsiteX2" fmla="*/ 979716 w 979716"/>
                <a:gd name="connsiteY2" fmla="*/ 195943 h 391886"/>
                <a:gd name="connsiteX3" fmla="*/ 783773 w 979716"/>
                <a:gd name="connsiteY3" fmla="*/ 391886 h 391886"/>
                <a:gd name="connsiteX4" fmla="*/ 0 w 979716"/>
                <a:gd name="connsiteY4" fmla="*/ 391886 h 391886"/>
                <a:gd name="connsiteX5" fmla="*/ 195943 w 979716"/>
                <a:gd name="connsiteY5" fmla="*/ 195943 h 391886"/>
                <a:gd name="connsiteX6" fmla="*/ 0 w 979716"/>
                <a:gd name="connsiteY6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6" h="391886">
                  <a:moveTo>
                    <a:pt x="0" y="0"/>
                  </a:moveTo>
                  <a:lnTo>
                    <a:pt x="783773" y="0"/>
                  </a:lnTo>
                  <a:lnTo>
                    <a:pt x="979716" y="195943"/>
                  </a:lnTo>
                  <a:lnTo>
                    <a:pt x="783773" y="391886"/>
                  </a:lnTo>
                  <a:lnTo>
                    <a:pt x="0" y="391886"/>
                  </a:lnTo>
                  <a:lnTo>
                    <a:pt x="195943" y="19594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</a:gradFill>
            <a:ln w="12700" cap="flat" cmpd="sng" algn="ctr">
              <a:solidFill>
                <a:srgbClr val="5B9BD5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103" tIns="5080" rIns="195943" bIns="508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600" b="1" kern="1200" dirty="0">
                  <a:solidFill>
                    <a:schemeClr val="tx1"/>
                  </a:solidFill>
                </a:rPr>
                <a:t>2010 Release 1.0 bei Kunden implementiert </a:t>
              </a: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D98EC7A-2CD8-564C-54D5-1AD14E132477}"/>
                </a:ext>
              </a:extLst>
            </p:cNvPr>
            <p:cNvSpPr/>
            <p:nvPr/>
          </p:nvSpPr>
          <p:spPr>
            <a:xfrm>
              <a:off x="10681267" y="1236349"/>
              <a:ext cx="979716" cy="603066"/>
            </a:xfrm>
            <a:custGeom>
              <a:avLst/>
              <a:gdLst>
                <a:gd name="connsiteX0" fmla="*/ 0 w 979716"/>
                <a:gd name="connsiteY0" fmla="*/ 0 h 603066"/>
                <a:gd name="connsiteX1" fmla="*/ 678183 w 979716"/>
                <a:gd name="connsiteY1" fmla="*/ 0 h 603066"/>
                <a:gd name="connsiteX2" fmla="*/ 979716 w 979716"/>
                <a:gd name="connsiteY2" fmla="*/ 301533 h 603066"/>
                <a:gd name="connsiteX3" fmla="*/ 678183 w 979716"/>
                <a:gd name="connsiteY3" fmla="*/ 603066 h 603066"/>
                <a:gd name="connsiteX4" fmla="*/ 0 w 979716"/>
                <a:gd name="connsiteY4" fmla="*/ 603066 h 603066"/>
                <a:gd name="connsiteX5" fmla="*/ 301533 w 979716"/>
                <a:gd name="connsiteY5" fmla="*/ 301533 h 603066"/>
                <a:gd name="connsiteX6" fmla="*/ 0 w 979716"/>
                <a:gd name="connsiteY6" fmla="*/ 0 h 60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6" h="603066">
                  <a:moveTo>
                    <a:pt x="0" y="0"/>
                  </a:moveTo>
                  <a:lnTo>
                    <a:pt x="678183" y="0"/>
                  </a:lnTo>
                  <a:lnTo>
                    <a:pt x="979716" y="301533"/>
                  </a:lnTo>
                  <a:lnTo>
                    <a:pt x="678183" y="603066"/>
                  </a:lnTo>
                  <a:lnTo>
                    <a:pt x="0" y="603066"/>
                  </a:lnTo>
                  <a:lnTo>
                    <a:pt x="301533" y="30153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</a:gra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6773" tIns="7620" rIns="301533" bIns="762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600" b="1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2015 Gründung </a:t>
              </a:r>
              <a:r>
                <a:rPr lang="de-DE" sz="600" b="1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saprima</a:t>
              </a:r>
              <a:r>
                <a:rPr lang="de-DE" sz="600" b="1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GmbH</a:t>
              </a: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E6A355C-CD9F-7247-1716-C7EB91CBBED9}"/>
                </a:ext>
              </a:extLst>
            </p:cNvPr>
            <p:cNvSpPr/>
            <p:nvPr/>
          </p:nvSpPr>
          <p:spPr>
            <a:xfrm>
              <a:off x="11510489" y="1337495"/>
              <a:ext cx="979716" cy="391886"/>
            </a:xfrm>
            <a:custGeom>
              <a:avLst/>
              <a:gdLst>
                <a:gd name="connsiteX0" fmla="*/ 0 w 979716"/>
                <a:gd name="connsiteY0" fmla="*/ 0 h 391886"/>
                <a:gd name="connsiteX1" fmla="*/ 783773 w 979716"/>
                <a:gd name="connsiteY1" fmla="*/ 0 h 391886"/>
                <a:gd name="connsiteX2" fmla="*/ 979716 w 979716"/>
                <a:gd name="connsiteY2" fmla="*/ 195943 h 391886"/>
                <a:gd name="connsiteX3" fmla="*/ 783773 w 979716"/>
                <a:gd name="connsiteY3" fmla="*/ 391886 h 391886"/>
                <a:gd name="connsiteX4" fmla="*/ 0 w 979716"/>
                <a:gd name="connsiteY4" fmla="*/ 391886 h 391886"/>
                <a:gd name="connsiteX5" fmla="*/ 195943 w 979716"/>
                <a:gd name="connsiteY5" fmla="*/ 195943 h 391886"/>
                <a:gd name="connsiteX6" fmla="*/ 0 w 979716"/>
                <a:gd name="connsiteY6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6" h="391886">
                  <a:moveTo>
                    <a:pt x="0" y="0"/>
                  </a:moveTo>
                  <a:lnTo>
                    <a:pt x="783773" y="0"/>
                  </a:lnTo>
                  <a:lnTo>
                    <a:pt x="979716" y="195943"/>
                  </a:lnTo>
                  <a:lnTo>
                    <a:pt x="783773" y="391886"/>
                  </a:lnTo>
                  <a:lnTo>
                    <a:pt x="0" y="391886"/>
                  </a:lnTo>
                  <a:lnTo>
                    <a:pt x="195943" y="19594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</a:gra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4993" tIns="9525" rIns="195943" bIns="9525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600" b="1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Weiterentwick-lung</a:t>
              </a:r>
              <a:r>
                <a:rPr lang="de-DE" sz="600" b="1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de-DE" sz="600" b="1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saprima</a:t>
              </a:r>
              <a:endParaRPr lang="de-DE" sz="6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70F39F6-CDC3-3AC8-4642-A195F602B990}"/>
                </a:ext>
              </a:extLst>
            </p:cNvPr>
            <p:cNvSpPr/>
            <p:nvPr/>
          </p:nvSpPr>
          <p:spPr>
            <a:xfrm>
              <a:off x="12325604" y="1349675"/>
              <a:ext cx="979716" cy="391886"/>
            </a:xfrm>
            <a:custGeom>
              <a:avLst/>
              <a:gdLst>
                <a:gd name="connsiteX0" fmla="*/ 0 w 979716"/>
                <a:gd name="connsiteY0" fmla="*/ 0 h 391886"/>
                <a:gd name="connsiteX1" fmla="*/ 783773 w 979716"/>
                <a:gd name="connsiteY1" fmla="*/ 0 h 391886"/>
                <a:gd name="connsiteX2" fmla="*/ 979716 w 979716"/>
                <a:gd name="connsiteY2" fmla="*/ 195943 h 391886"/>
                <a:gd name="connsiteX3" fmla="*/ 783773 w 979716"/>
                <a:gd name="connsiteY3" fmla="*/ 391886 h 391886"/>
                <a:gd name="connsiteX4" fmla="*/ 0 w 979716"/>
                <a:gd name="connsiteY4" fmla="*/ 391886 h 391886"/>
                <a:gd name="connsiteX5" fmla="*/ 195943 w 979716"/>
                <a:gd name="connsiteY5" fmla="*/ 195943 h 391886"/>
                <a:gd name="connsiteX6" fmla="*/ 0 w 979716"/>
                <a:gd name="connsiteY6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16" h="391886">
                  <a:moveTo>
                    <a:pt x="0" y="0"/>
                  </a:moveTo>
                  <a:lnTo>
                    <a:pt x="783773" y="0"/>
                  </a:lnTo>
                  <a:lnTo>
                    <a:pt x="979716" y="195943"/>
                  </a:lnTo>
                  <a:lnTo>
                    <a:pt x="783773" y="391886"/>
                  </a:lnTo>
                  <a:lnTo>
                    <a:pt x="0" y="391886"/>
                  </a:lnTo>
                  <a:lnTo>
                    <a:pt x="195943" y="19594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</a:gra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4993" tIns="9525" rIns="195943" bIns="9525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600" b="1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2023 Release 6.xx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ABB8143-22D1-B3C3-86E0-63E32314E17A}"/>
              </a:ext>
            </a:extLst>
          </p:cNvPr>
          <p:cNvGrpSpPr/>
          <p:nvPr/>
        </p:nvGrpSpPr>
        <p:grpSpPr>
          <a:xfrm>
            <a:off x="7416126" y="2769688"/>
            <a:ext cx="5327411" cy="4039268"/>
            <a:chOff x="7416126" y="2769688"/>
            <a:chExt cx="5327411" cy="4039268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1B9AC7B-57D6-149F-EBE4-F7467C13686F}"/>
                </a:ext>
              </a:extLst>
            </p:cNvPr>
            <p:cNvSpPr/>
            <p:nvPr/>
          </p:nvSpPr>
          <p:spPr>
            <a:xfrm>
              <a:off x="7416126" y="2769688"/>
              <a:ext cx="5327411" cy="4039268"/>
            </a:xfrm>
            <a:prstGeom prst="rect">
              <a:avLst/>
            </a:prstGeom>
            <a:noFill/>
          </p:spPr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DCCF66E2-8885-328C-93AB-00C6A92A93CB}"/>
                </a:ext>
              </a:extLst>
            </p:cNvPr>
            <p:cNvSpPr/>
            <p:nvPr/>
          </p:nvSpPr>
          <p:spPr>
            <a:xfrm>
              <a:off x="7421328" y="2771661"/>
              <a:ext cx="5317005" cy="4035320"/>
            </a:xfrm>
            <a:custGeom>
              <a:avLst/>
              <a:gdLst>
                <a:gd name="connsiteX0" fmla="*/ 0 w 5317005"/>
                <a:gd name="connsiteY0" fmla="*/ 403532 h 4035320"/>
                <a:gd name="connsiteX1" fmla="*/ 403532 w 5317005"/>
                <a:gd name="connsiteY1" fmla="*/ 0 h 4035320"/>
                <a:gd name="connsiteX2" fmla="*/ 4913473 w 5317005"/>
                <a:gd name="connsiteY2" fmla="*/ 0 h 4035320"/>
                <a:gd name="connsiteX3" fmla="*/ 5317005 w 5317005"/>
                <a:gd name="connsiteY3" fmla="*/ 403532 h 4035320"/>
                <a:gd name="connsiteX4" fmla="*/ 5317005 w 5317005"/>
                <a:gd name="connsiteY4" fmla="*/ 3631788 h 4035320"/>
                <a:gd name="connsiteX5" fmla="*/ 4913473 w 5317005"/>
                <a:gd name="connsiteY5" fmla="*/ 4035320 h 4035320"/>
                <a:gd name="connsiteX6" fmla="*/ 403532 w 5317005"/>
                <a:gd name="connsiteY6" fmla="*/ 4035320 h 4035320"/>
                <a:gd name="connsiteX7" fmla="*/ 0 w 5317005"/>
                <a:gd name="connsiteY7" fmla="*/ 3631788 h 4035320"/>
                <a:gd name="connsiteX8" fmla="*/ 0 w 5317005"/>
                <a:gd name="connsiteY8" fmla="*/ 403532 h 403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7005" h="4035320">
                  <a:moveTo>
                    <a:pt x="0" y="403532"/>
                  </a:moveTo>
                  <a:cubicBezTo>
                    <a:pt x="0" y="180667"/>
                    <a:pt x="180667" y="0"/>
                    <a:pt x="403532" y="0"/>
                  </a:cubicBezTo>
                  <a:lnTo>
                    <a:pt x="4913473" y="0"/>
                  </a:lnTo>
                  <a:cubicBezTo>
                    <a:pt x="5136338" y="0"/>
                    <a:pt x="5317005" y="180667"/>
                    <a:pt x="5317005" y="403532"/>
                  </a:cubicBezTo>
                  <a:lnTo>
                    <a:pt x="5317005" y="3631788"/>
                  </a:lnTo>
                  <a:cubicBezTo>
                    <a:pt x="5317005" y="3854653"/>
                    <a:pt x="5136338" y="4035320"/>
                    <a:pt x="4913473" y="4035320"/>
                  </a:cubicBezTo>
                  <a:lnTo>
                    <a:pt x="403532" y="4035320"/>
                  </a:lnTo>
                  <a:cubicBezTo>
                    <a:pt x="180667" y="4035320"/>
                    <a:pt x="0" y="3854653"/>
                    <a:pt x="0" y="3631788"/>
                  </a:cubicBezTo>
                  <a:lnTo>
                    <a:pt x="0" y="403532"/>
                  </a:lnTo>
                  <a:close/>
                </a:path>
              </a:pathLst>
            </a:custGeom>
            <a:gradFill flip="none" rotWithShape="1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530" tIns="171530" rIns="171530" bIns="1715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b="1" kern="1200" dirty="0" err="1">
                  <a:solidFill>
                    <a:schemeClr val="tx1"/>
                  </a:solidFill>
                </a:rPr>
                <a:t>unsere</a:t>
              </a:r>
              <a:r>
                <a:rPr lang="en-US" sz="2300" b="1" kern="1200" dirty="0">
                  <a:solidFill>
                    <a:schemeClr val="tx1"/>
                  </a:solidFill>
                </a:rPr>
                <a:t> </a:t>
              </a:r>
              <a:r>
                <a:rPr lang="en-US" sz="2300" b="1" kern="1200" dirty="0" err="1">
                  <a:solidFill>
                    <a:schemeClr val="tx1"/>
                  </a:solidFill>
                </a:rPr>
                <a:t>Leistungen</a:t>
              </a:r>
              <a:endParaRPr lang="en-US" sz="2300" b="1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schemeClr val="tx1"/>
                  </a:solidFill>
                </a:rPr>
                <a:t>Entwicklung von saprima® als Standard Software</a:t>
              </a:r>
              <a:endParaRPr lang="en-U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Kundenspezifische Anpassungen an saprima® Standard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Schnittstellen saprima®&lt;-&gt; Kundensystem (SAP, MS Excel, MS Project, Oracle Primavera, Navision...)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Kundenspezifische Regeln und Workflows (releasesichere Logik)</a:t>
              </a:r>
              <a:endParaRPr lang="de-DE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Reportingsystem für Berichte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Kundenspezifische Eingabemasken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Implementierung von saprima® beim Kunden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Hosting von saprima</a:t>
              </a:r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E140BE26-D71B-65A1-555F-2705D6C8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3" y="947479"/>
            <a:ext cx="5327409" cy="1370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b="1" dirty="0">
                <a:solidFill>
                  <a:schemeClr val="tx1"/>
                </a:solidFill>
              </a:rPr>
              <a:t>saprima GmbH</a:t>
            </a:r>
          </a:p>
        </p:txBody>
      </p:sp>
    </p:spTree>
    <p:extLst>
      <p:ext uri="{BB962C8B-B14F-4D97-AF65-F5344CB8AC3E}">
        <p14:creationId xmlns:p14="http://schemas.microsoft.com/office/powerpoint/2010/main" val="210767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4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3977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16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19889" cy="7559675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18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8169" cy="7559675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140176-A627-F8FE-F148-B74E5847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3" y="947479"/>
            <a:ext cx="5327409" cy="1370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b="1" dirty="0" err="1">
                <a:solidFill>
                  <a:schemeClr val="tx1"/>
                </a:solidFill>
              </a:rPr>
              <a:t>Digitale</a:t>
            </a:r>
            <a:r>
              <a:rPr lang="en-US" sz="3700" b="1" dirty="0">
                <a:solidFill>
                  <a:schemeClr val="tx1"/>
                </a:solidFill>
              </a:rPr>
              <a:t> </a:t>
            </a:r>
            <a:r>
              <a:rPr lang="en-US" sz="3700" b="1" dirty="0" err="1">
                <a:solidFill>
                  <a:schemeClr val="tx1"/>
                </a:solidFill>
              </a:rPr>
              <a:t>Plantafel</a:t>
            </a:r>
            <a:endParaRPr lang="en-US" sz="3700" b="1" dirty="0">
              <a:solidFill>
                <a:schemeClr val="tx1"/>
              </a:solidFill>
            </a:endParaRPr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70025"/>
            <a:ext cx="141117" cy="720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831" y="2408626"/>
            <a:ext cx="5493508" cy="2015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67A516-ABE2-7C1B-D3FD-E1D2BD35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4" y="155536"/>
            <a:ext cx="1624697" cy="90208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25AED11-0B45-17BC-996A-B1050EF534A6}"/>
              </a:ext>
            </a:extLst>
          </p:cNvPr>
          <p:cNvGrpSpPr/>
          <p:nvPr/>
        </p:nvGrpSpPr>
        <p:grpSpPr>
          <a:xfrm>
            <a:off x="483831" y="2769688"/>
            <a:ext cx="5327411" cy="4039268"/>
            <a:chOff x="483831" y="2769688"/>
            <a:chExt cx="5327411" cy="4039268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88D1EBFC-65ED-65A0-6B4A-D2DD7678D8D1}"/>
                </a:ext>
              </a:extLst>
            </p:cNvPr>
            <p:cNvSpPr/>
            <p:nvPr/>
          </p:nvSpPr>
          <p:spPr>
            <a:xfrm>
              <a:off x="483831" y="2769688"/>
              <a:ext cx="5327411" cy="4039268"/>
            </a:xfrm>
            <a:prstGeom prst="rect">
              <a:avLst/>
            </a:prstGeom>
            <a:noFill/>
          </p:spPr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0EB40B3F-9408-C554-3544-AB0F3D6930E0}"/>
                </a:ext>
              </a:extLst>
            </p:cNvPr>
            <p:cNvSpPr/>
            <p:nvPr/>
          </p:nvSpPr>
          <p:spPr>
            <a:xfrm>
              <a:off x="486432" y="3393072"/>
              <a:ext cx="5322208" cy="2792498"/>
            </a:xfrm>
            <a:custGeom>
              <a:avLst/>
              <a:gdLst>
                <a:gd name="connsiteX0" fmla="*/ 0 w 5322208"/>
                <a:gd name="connsiteY0" fmla="*/ 279250 h 2792498"/>
                <a:gd name="connsiteX1" fmla="*/ 279250 w 5322208"/>
                <a:gd name="connsiteY1" fmla="*/ 0 h 2792498"/>
                <a:gd name="connsiteX2" fmla="*/ 5042958 w 5322208"/>
                <a:gd name="connsiteY2" fmla="*/ 0 h 2792498"/>
                <a:gd name="connsiteX3" fmla="*/ 5322208 w 5322208"/>
                <a:gd name="connsiteY3" fmla="*/ 279250 h 2792498"/>
                <a:gd name="connsiteX4" fmla="*/ 5322208 w 5322208"/>
                <a:gd name="connsiteY4" fmla="*/ 2513248 h 2792498"/>
                <a:gd name="connsiteX5" fmla="*/ 5042958 w 5322208"/>
                <a:gd name="connsiteY5" fmla="*/ 2792498 h 2792498"/>
                <a:gd name="connsiteX6" fmla="*/ 279250 w 5322208"/>
                <a:gd name="connsiteY6" fmla="*/ 2792498 h 2792498"/>
                <a:gd name="connsiteX7" fmla="*/ 0 w 5322208"/>
                <a:gd name="connsiteY7" fmla="*/ 2513248 h 2792498"/>
                <a:gd name="connsiteX8" fmla="*/ 0 w 5322208"/>
                <a:gd name="connsiteY8" fmla="*/ 279250 h 279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2208" h="2792498">
                  <a:moveTo>
                    <a:pt x="0" y="279250"/>
                  </a:moveTo>
                  <a:cubicBezTo>
                    <a:pt x="0" y="125024"/>
                    <a:pt x="125024" y="0"/>
                    <a:pt x="279250" y="0"/>
                  </a:cubicBezTo>
                  <a:lnTo>
                    <a:pt x="5042958" y="0"/>
                  </a:lnTo>
                  <a:cubicBezTo>
                    <a:pt x="5197184" y="0"/>
                    <a:pt x="5322208" y="125024"/>
                    <a:pt x="5322208" y="279250"/>
                  </a:cubicBezTo>
                  <a:lnTo>
                    <a:pt x="5322208" y="2513248"/>
                  </a:lnTo>
                  <a:cubicBezTo>
                    <a:pt x="5322208" y="2667474"/>
                    <a:pt x="5197184" y="2792498"/>
                    <a:pt x="5042958" y="2792498"/>
                  </a:cubicBezTo>
                  <a:lnTo>
                    <a:pt x="279250" y="2792498"/>
                  </a:lnTo>
                  <a:cubicBezTo>
                    <a:pt x="125024" y="2792498"/>
                    <a:pt x="0" y="2667474"/>
                    <a:pt x="0" y="2513248"/>
                  </a:cubicBezTo>
                  <a:lnTo>
                    <a:pt x="0" y="279250"/>
                  </a:lnTo>
                  <a:close/>
                </a:path>
              </a:pathLst>
            </a:custGeom>
            <a:gradFill flip="none" rotWithShape="1">
              <a:gsLst>
                <a:gs pos="100000">
                  <a:prstClr val="white">
                    <a:lumMod val="95000"/>
                  </a:prstClr>
                </a:gs>
                <a:gs pos="15000">
                  <a:prstClr val="white">
                    <a:lumMod val="75000"/>
                  </a:prstClr>
                </a:gs>
                <a:gs pos="32000">
                  <a:prstClr val="white">
                    <a:lumMod val="75000"/>
                  </a:prstClr>
                </a:gs>
                <a:gs pos="61000">
                  <a:prstClr val="white">
                    <a:lumMod val="85000"/>
                  </a:prstClr>
                </a:gs>
              </a:gsLst>
              <a:lin ang="5400000" scaled="0"/>
              <a:tileRect/>
            </a:gra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9" tIns="135129" rIns="135129" bIns="135129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b="1" kern="1200" dirty="0" err="1">
                  <a:solidFill>
                    <a:schemeClr val="tx1"/>
                  </a:solidFill>
                </a:rPr>
                <a:t>Digitale</a:t>
              </a:r>
              <a:r>
                <a:rPr lang="en-US" sz="2300" b="1" kern="1200" dirty="0">
                  <a:solidFill>
                    <a:schemeClr val="tx1"/>
                  </a:solidFill>
                </a:rPr>
                <a:t> </a:t>
              </a:r>
              <a:r>
                <a:rPr lang="en-US" sz="2300" b="1" kern="1200" dirty="0" err="1">
                  <a:solidFill>
                    <a:schemeClr val="tx1"/>
                  </a:solidFill>
                </a:rPr>
                <a:t>Plantafel</a:t>
              </a:r>
              <a:endParaRPr lang="en-US" sz="2300" b="1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Darstellung</a:t>
              </a:r>
              <a:r>
                <a:rPr lang="en-US" sz="1800" kern="1200" dirty="0">
                  <a:solidFill>
                    <a:schemeClr val="tx1"/>
                  </a:solidFill>
                </a:rPr>
                <a:t> der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Vorgänge</a:t>
              </a:r>
              <a:r>
                <a:rPr lang="en-US" sz="1800" kern="1200" dirty="0">
                  <a:solidFill>
                    <a:schemeClr val="tx1"/>
                  </a:solidFill>
                </a:rPr>
                <a:t> in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Plantafel</a:t>
              </a:r>
              <a:endParaRPr lang="en-U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Anzeige</a:t>
              </a:r>
              <a:r>
                <a:rPr lang="en-US" sz="1800" kern="1200" dirty="0">
                  <a:solidFill>
                    <a:schemeClr val="tx1"/>
                  </a:solidFill>
                </a:rPr>
                <a:t> des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verfügbaren</a:t>
              </a:r>
              <a:r>
                <a:rPr lang="en-US" sz="1800" kern="1200" dirty="0">
                  <a:solidFill>
                    <a:schemeClr val="tx1"/>
                  </a:solidFill>
                </a:rPr>
                <a:t> Puffers in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Tagen</a:t>
              </a:r>
              <a:r>
                <a:rPr lang="en-US" sz="1800" kern="1200" dirty="0">
                  <a:solidFill>
                    <a:schemeClr val="tx1"/>
                  </a:solidFill>
                </a:rPr>
                <a:t> in Karte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Grün</a:t>
              </a:r>
              <a:r>
                <a:rPr lang="en-US" sz="1800" kern="1200" dirty="0">
                  <a:solidFill>
                    <a:schemeClr val="tx1"/>
                  </a:solidFill>
                </a:rPr>
                <a:t> = Puffer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vorhanden</a:t>
              </a:r>
              <a:endParaRPr lang="en-U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solidFill>
                    <a:schemeClr val="tx1"/>
                  </a:solidFill>
                </a:rPr>
                <a:t>Gelb = Puffer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ist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gleich</a:t>
              </a:r>
              <a:r>
                <a:rPr lang="en-US" sz="1800" kern="1200" dirty="0">
                  <a:solidFill>
                    <a:schemeClr val="tx1"/>
                  </a:solidFill>
                </a:rPr>
                <a:t> 0 </a:t>
              </a:r>
              <a:r>
                <a:rPr lang="en-US" sz="1800" b="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Tage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br>
                <a:rPr lang="en-US" sz="1400" kern="1200" dirty="0">
                  <a:solidFill>
                    <a:schemeClr val="tx1"/>
                  </a:solidFill>
                </a:rPr>
              </a:br>
              <a:r>
                <a:rPr lang="en-US" sz="1000" kern="1200" dirty="0">
                  <a:solidFill>
                    <a:schemeClr val="tx1"/>
                  </a:solidFill>
                </a:rPr>
                <a:t>(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Verschieben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eines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gelben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Vorgangs</a:t>
              </a:r>
              <a:r>
                <a:rPr lang="en-US" sz="1000" kern="1200" dirty="0">
                  <a:solidFill>
                    <a:schemeClr val="tx1"/>
                  </a:solidFill>
                </a:rPr>
                <a:t> hat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Auswirkung</a:t>
              </a:r>
              <a:r>
                <a:rPr lang="en-US" sz="1000" kern="1200" dirty="0">
                  <a:solidFill>
                    <a:schemeClr val="tx1"/>
                  </a:solidFill>
                </a:rPr>
                <a:t> auf den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Endtermin</a:t>
              </a:r>
              <a:r>
                <a:rPr lang="en-US" sz="1000" kern="1200" dirty="0">
                  <a:solidFill>
                    <a:schemeClr val="tx1"/>
                  </a:solidFill>
                </a:rPr>
                <a:t> des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Projektes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oder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Teilprojektes</a:t>
              </a:r>
              <a:r>
                <a:rPr lang="en-US" sz="1000" kern="1200" dirty="0">
                  <a:solidFill>
                    <a:schemeClr val="tx1"/>
                  </a:solidFill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Auswirkung</a:t>
              </a:r>
              <a:r>
                <a:rPr lang="en-US" sz="18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der </a:t>
              </a:r>
              <a:r>
                <a:rPr lang="en-US" sz="18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Verschiebung</a:t>
              </a:r>
              <a:r>
                <a:rPr lang="en-US" sz="18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im</a:t>
              </a:r>
              <a:r>
                <a:rPr lang="en-US" sz="18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GANNT </a:t>
              </a:r>
              <a:r>
                <a:rPr lang="en-US" sz="18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sichtbar</a:t>
              </a:r>
              <a:br>
                <a:rPr lang="en-US" sz="14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</a:b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Durch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die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Verknüpfungen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des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Terminplans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, 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kann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eine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Verschiebung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einer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Karte in der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Plantafel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eine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Verschiebung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des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Endtermins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für das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gesamte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Projekt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bedeuten</a:t>
              </a:r>
              <a:r>
                <a:rPr lang="en-US" sz="10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900" kern="1200" dirty="0"/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70F476EC-00DF-D30D-D9B9-D61BCF3FF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7" y="155536"/>
            <a:ext cx="4654682" cy="234734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08D455D-08AF-7419-5A5E-9D3D8BAD3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67" y="2658414"/>
            <a:ext cx="4656440" cy="2347342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A5E0514-BB11-952D-A940-85BF9732160C}"/>
              </a:ext>
            </a:extLst>
          </p:cNvPr>
          <p:cNvSpPr/>
          <p:nvPr/>
        </p:nvSpPr>
        <p:spPr>
          <a:xfrm>
            <a:off x="11226799" y="3121111"/>
            <a:ext cx="689429" cy="36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9318560-C7AA-AB3B-8E39-AD4896F73116}"/>
              </a:ext>
            </a:extLst>
          </p:cNvPr>
          <p:cNvSpPr/>
          <p:nvPr/>
        </p:nvSpPr>
        <p:spPr>
          <a:xfrm>
            <a:off x="10583182" y="996975"/>
            <a:ext cx="511175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EAFD93F-9BB8-C97E-57AD-424A940A656D}"/>
              </a:ext>
            </a:extLst>
          </p:cNvPr>
          <p:cNvSpPr/>
          <p:nvPr/>
        </p:nvSpPr>
        <p:spPr>
          <a:xfrm>
            <a:off x="10849429" y="6160393"/>
            <a:ext cx="377370" cy="15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D86AD6B0-30CB-A609-C1EB-0BBCF80CA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667" y="5161292"/>
            <a:ext cx="4654682" cy="2337345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0F2F3EE4-CD1F-CF43-F41B-0134AF7248BB}"/>
              </a:ext>
            </a:extLst>
          </p:cNvPr>
          <p:cNvSpPr/>
          <p:nvPr/>
        </p:nvSpPr>
        <p:spPr>
          <a:xfrm>
            <a:off x="10764269" y="6161746"/>
            <a:ext cx="246743" cy="17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7BD7BBA-139D-8DE4-E6ED-B867F0C6EBE1}"/>
              </a:ext>
            </a:extLst>
          </p:cNvPr>
          <p:cNvSpPr/>
          <p:nvPr/>
        </p:nvSpPr>
        <p:spPr>
          <a:xfrm>
            <a:off x="10453915" y="6185564"/>
            <a:ext cx="246743" cy="15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C6AC436-E4E3-BAAF-432E-357530859445}"/>
              </a:ext>
            </a:extLst>
          </p:cNvPr>
          <p:cNvSpPr/>
          <p:nvPr/>
        </p:nvSpPr>
        <p:spPr>
          <a:xfrm>
            <a:off x="11840138" y="6538686"/>
            <a:ext cx="184947" cy="159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0329268D-CEA9-5B01-EF84-CABA64761FB7}"/>
              </a:ext>
            </a:extLst>
          </p:cNvPr>
          <p:cNvSpPr/>
          <p:nvPr/>
        </p:nvSpPr>
        <p:spPr>
          <a:xfrm>
            <a:off x="9942007" y="3255482"/>
            <a:ext cx="1152349" cy="8883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BC77A3BF-51CE-9400-2F10-F990CE1E8835}"/>
              </a:ext>
            </a:extLst>
          </p:cNvPr>
          <p:cNvSpPr/>
          <p:nvPr/>
        </p:nvSpPr>
        <p:spPr>
          <a:xfrm>
            <a:off x="10668587" y="6224989"/>
            <a:ext cx="154969" cy="8841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2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4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3977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16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19889" cy="7559675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18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8169" cy="7559675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140176-A627-F8FE-F148-B74E5847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3" y="947479"/>
            <a:ext cx="5327409" cy="1370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b="1" dirty="0" err="1">
                <a:solidFill>
                  <a:schemeClr val="tx1"/>
                </a:solidFill>
              </a:rPr>
              <a:t>Terminplanung</a:t>
            </a:r>
            <a:endParaRPr lang="en-US" sz="3700" b="1" dirty="0">
              <a:solidFill>
                <a:schemeClr val="tx1"/>
              </a:solidFill>
            </a:endParaRPr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70025"/>
            <a:ext cx="141117" cy="720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831" y="2408626"/>
            <a:ext cx="5493508" cy="2015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648B06-E019-A8E3-A58A-D000802A9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614" y="653008"/>
            <a:ext cx="5661327" cy="28589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AFE22C4-E3AD-DFCD-4CAD-8AF7CCA6E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14" y="3876440"/>
            <a:ext cx="5661327" cy="28306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67A516-ABE2-7C1B-D3FD-E1D2BD35B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54" y="155536"/>
            <a:ext cx="1624697" cy="90208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2D9E785-F5B0-EFEF-4AA8-8566A3C28B3E}"/>
              </a:ext>
            </a:extLst>
          </p:cNvPr>
          <p:cNvGrpSpPr/>
          <p:nvPr/>
        </p:nvGrpSpPr>
        <p:grpSpPr>
          <a:xfrm>
            <a:off x="483831" y="2769688"/>
            <a:ext cx="5327411" cy="4039268"/>
            <a:chOff x="483831" y="2769688"/>
            <a:chExt cx="5327411" cy="4039268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D6D94B8-1E1A-9F11-9439-1404CBD34E86}"/>
                </a:ext>
              </a:extLst>
            </p:cNvPr>
            <p:cNvSpPr/>
            <p:nvPr/>
          </p:nvSpPr>
          <p:spPr>
            <a:xfrm>
              <a:off x="483831" y="2769688"/>
              <a:ext cx="5327411" cy="4039268"/>
            </a:xfrm>
            <a:prstGeom prst="rect">
              <a:avLst/>
            </a:prstGeom>
            <a:noFill/>
          </p:spPr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5788EF5A-BC6D-40E3-7456-378151F02660}"/>
                </a:ext>
              </a:extLst>
            </p:cNvPr>
            <p:cNvSpPr/>
            <p:nvPr/>
          </p:nvSpPr>
          <p:spPr>
            <a:xfrm>
              <a:off x="483831" y="3128704"/>
              <a:ext cx="5327411" cy="3196446"/>
            </a:xfrm>
            <a:custGeom>
              <a:avLst/>
              <a:gdLst>
                <a:gd name="connsiteX0" fmla="*/ 0 w 5327411"/>
                <a:gd name="connsiteY0" fmla="*/ 319645 h 3196446"/>
                <a:gd name="connsiteX1" fmla="*/ 319645 w 5327411"/>
                <a:gd name="connsiteY1" fmla="*/ 0 h 3196446"/>
                <a:gd name="connsiteX2" fmla="*/ 5007766 w 5327411"/>
                <a:gd name="connsiteY2" fmla="*/ 0 h 3196446"/>
                <a:gd name="connsiteX3" fmla="*/ 5327411 w 5327411"/>
                <a:gd name="connsiteY3" fmla="*/ 319645 h 3196446"/>
                <a:gd name="connsiteX4" fmla="*/ 5327411 w 5327411"/>
                <a:gd name="connsiteY4" fmla="*/ 2876801 h 3196446"/>
                <a:gd name="connsiteX5" fmla="*/ 5007766 w 5327411"/>
                <a:gd name="connsiteY5" fmla="*/ 3196446 h 3196446"/>
                <a:gd name="connsiteX6" fmla="*/ 319645 w 5327411"/>
                <a:gd name="connsiteY6" fmla="*/ 3196446 h 3196446"/>
                <a:gd name="connsiteX7" fmla="*/ 0 w 5327411"/>
                <a:gd name="connsiteY7" fmla="*/ 2876801 h 3196446"/>
                <a:gd name="connsiteX8" fmla="*/ 0 w 5327411"/>
                <a:gd name="connsiteY8" fmla="*/ 319645 h 319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7411" h="3196446">
                  <a:moveTo>
                    <a:pt x="0" y="319645"/>
                  </a:moveTo>
                  <a:cubicBezTo>
                    <a:pt x="0" y="143110"/>
                    <a:pt x="143110" y="0"/>
                    <a:pt x="319645" y="0"/>
                  </a:cubicBezTo>
                  <a:lnTo>
                    <a:pt x="5007766" y="0"/>
                  </a:lnTo>
                  <a:cubicBezTo>
                    <a:pt x="5184301" y="0"/>
                    <a:pt x="5327411" y="143110"/>
                    <a:pt x="5327411" y="319645"/>
                  </a:cubicBezTo>
                  <a:lnTo>
                    <a:pt x="5327411" y="2876801"/>
                  </a:lnTo>
                  <a:cubicBezTo>
                    <a:pt x="5327411" y="3053336"/>
                    <a:pt x="5184301" y="3196446"/>
                    <a:pt x="5007766" y="3196446"/>
                  </a:cubicBezTo>
                  <a:lnTo>
                    <a:pt x="319645" y="3196446"/>
                  </a:lnTo>
                  <a:cubicBezTo>
                    <a:pt x="143110" y="3196446"/>
                    <a:pt x="0" y="3053336"/>
                    <a:pt x="0" y="2876801"/>
                  </a:cubicBezTo>
                  <a:lnTo>
                    <a:pt x="0" y="319645"/>
                  </a:lnTo>
                  <a:close/>
                </a:path>
              </a:pathLst>
            </a:custGeom>
            <a:gradFill flip="none" rotWithShape="1">
              <a:gsLst>
                <a:gs pos="100000">
                  <a:prstClr val="white">
                    <a:lumMod val="95000"/>
                  </a:prstClr>
                </a:gs>
                <a:gs pos="15000">
                  <a:schemeClr val="bg1">
                    <a:lumMod val="75000"/>
                  </a:schemeClr>
                </a:gs>
                <a:gs pos="32000">
                  <a:schemeClr val="bg1">
                    <a:lumMod val="75000"/>
                  </a:schemeClr>
                </a:gs>
                <a:gs pos="61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961" tIns="146961" rIns="146961" bIns="146961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b="1" kern="1200" dirty="0" err="1">
                  <a:solidFill>
                    <a:schemeClr val="tx1"/>
                  </a:solidFill>
                </a:rPr>
                <a:t>Klassische</a:t>
              </a:r>
              <a:r>
                <a:rPr lang="en-US" sz="2300" b="1" kern="1200" dirty="0">
                  <a:solidFill>
                    <a:schemeClr val="tx1"/>
                  </a:solidFill>
                </a:rPr>
                <a:t> </a:t>
              </a:r>
              <a:r>
                <a:rPr lang="en-US" sz="2300" b="1" kern="1200" dirty="0" err="1">
                  <a:solidFill>
                    <a:schemeClr val="tx1"/>
                  </a:solidFill>
                </a:rPr>
                <a:t>Terminplanung</a:t>
              </a:r>
              <a:r>
                <a:rPr lang="en-US" sz="2300" b="1" kern="1200" dirty="0">
                  <a:solidFill>
                    <a:schemeClr val="tx1"/>
                  </a:solidFill>
                </a:rPr>
                <a:t> „GANTT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Termine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z.B.</a:t>
              </a:r>
              <a:r>
                <a:rPr lang="en-US" sz="1800" kern="1200" dirty="0">
                  <a:solidFill>
                    <a:schemeClr val="tx1"/>
                  </a:solidFill>
                </a:rPr>
                <a:t> auf WBS – </a:t>
              </a:r>
              <a:r>
                <a:rPr lang="en-US" sz="1800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Ebene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verknüpfen</a:t>
              </a:r>
              <a:br>
                <a:rPr lang="en-US" sz="1800" kern="1200" dirty="0">
                  <a:solidFill>
                    <a:schemeClr val="tx1"/>
                  </a:solidFill>
                </a:rPr>
              </a:br>
              <a:r>
                <a:rPr lang="en-US" sz="1000" kern="1200" dirty="0">
                  <a:solidFill>
                    <a:schemeClr val="tx1"/>
                  </a:solidFill>
                </a:rPr>
                <a:t>(saprima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kann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Verknüpfungen</a:t>
              </a:r>
              <a:r>
                <a:rPr lang="en-US" sz="1000" kern="1200" dirty="0">
                  <a:solidFill>
                    <a:schemeClr val="tx1"/>
                  </a:solidFill>
                </a:rPr>
                <a:t> auf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allen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Ebenen</a:t>
              </a:r>
              <a:r>
                <a:rPr lang="en-US" sz="1000" kern="1200" dirty="0">
                  <a:solidFill>
                    <a:schemeClr val="tx1"/>
                  </a:solidFill>
                </a:rPr>
                <a:t>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Terminplanung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als</a:t>
              </a:r>
              <a:r>
                <a:rPr lang="en-US" sz="1800" kern="1200" dirty="0">
                  <a:solidFill>
                    <a:schemeClr val="tx1"/>
                  </a:solidFill>
                </a:rPr>
                <a:t> Basis für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Terminvergleiche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abspeichern</a:t>
              </a:r>
              <a:br>
                <a:rPr lang="en-US" sz="1800" kern="1200" dirty="0">
                  <a:solidFill>
                    <a:schemeClr val="tx1"/>
                  </a:solidFill>
                </a:rPr>
              </a:br>
              <a:r>
                <a:rPr lang="en-US" sz="1000" kern="1200" dirty="0">
                  <a:solidFill>
                    <a:schemeClr val="tx1"/>
                  </a:solidFill>
                </a:rPr>
                <a:t>(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Basisplan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Termine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werden</a:t>
              </a:r>
              <a:r>
                <a:rPr lang="en-US" sz="1000" kern="1200" dirty="0">
                  <a:solidFill>
                    <a:schemeClr val="tx1"/>
                  </a:solidFill>
                </a:rPr>
                <a:t> in Gelb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dargestellt</a:t>
              </a:r>
              <a:r>
                <a:rPr lang="en-US" sz="1000" kern="1200" dirty="0">
                  <a:solidFill>
                    <a:schemeClr val="tx1"/>
                  </a:solidFill>
                </a:rPr>
                <a:t>.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Farbe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konfigurierbar</a:t>
              </a:r>
              <a:r>
                <a:rPr lang="en-US" sz="1000" kern="1200" dirty="0">
                  <a:solidFill>
                    <a:schemeClr val="tx1"/>
                  </a:solidFill>
                </a:rPr>
                <a:t>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Terminliche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Folge</a:t>
              </a:r>
              <a:r>
                <a:rPr lang="en-US" sz="1800" kern="1200" dirty="0">
                  <a:solidFill>
                    <a:schemeClr val="tx1"/>
                  </a:solidFill>
                </a:rPr>
                <a:t> der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Vorgänge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>
                  <a:solidFill>
                    <a:schemeClr val="tx1"/>
                  </a:solidFill>
                </a:rPr>
                <a:t>(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Blau</a:t>
              </a:r>
              <a:r>
                <a:rPr lang="en-US" sz="1000" kern="1200" dirty="0">
                  <a:solidFill>
                    <a:schemeClr val="tx1"/>
                  </a:solidFill>
                </a:rPr>
                <a:t>)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spannt</a:t>
              </a:r>
              <a:br>
                <a:rPr lang="en-US" sz="1800" kern="1200" dirty="0">
                  <a:solidFill>
                    <a:schemeClr val="tx1"/>
                  </a:solidFill>
                </a:rPr>
              </a:br>
              <a:r>
                <a:rPr lang="en-US" sz="1800" kern="1200" dirty="0">
                  <a:solidFill>
                    <a:schemeClr val="tx1"/>
                  </a:solidFill>
                </a:rPr>
                <a:t>WBS auf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solidFill>
                    <a:schemeClr val="tx1"/>
                  </a:solidFill>
                </a:rPr>
                <a:t>Bei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Verschiebungen</a:t>
              </a:r>
              <a:r>
                <a:rPr lang="en-US" sz="1800" kern="1200" dirty="0">
                  <a:solidFill>
                    <a:schemeClr val="tx1"/>
                  </a:solidFill>
                </a:rPr>
                <a:t> der WBS,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werden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Vorgänge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mit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verschoben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97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4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3977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16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19889" cy="7559675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18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8169" cy="7559675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140176-A627-F8FE-F148-B74E5847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3" y="947479"/>
            <a:ext cx="5327409" cy="1370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b="1" dirty="0" err="1">
                <a:solidFill>
                  <a:schemeClr val="tx1"/>
                </a:solidFill>
              </a:rPr>
              <a:t>Ressourcenplanung</a:t>
            </a:r>
            <a:endParaRPr lang="en-US" sz="3700" b="1" dirty="0">
              <a:solidFill>
                <a:schemeClr val="tx1"/>
              </a:solidFill>
            </a:endParaRPr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70025"/>
            <a:ext cx="141117" cy="720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831" y="2408626"/>
            <a:ext cx="5493508" cy="2015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67A516-ABE2-7C1B-D3FD-E1D2BD35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4" y="155536"/>
            <a:ext cx="1624697" cy="90208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C6EA467-C4C8-1CAF-226E-687B5873F1AD}"/>
              </a:ext>
            </a:extLst>
          </p:cNvPr>
          <p:cNvGrpSpPr/>
          <p:nvPr/>
        </p:nvGrpSpPr>
        <p:grpSpPr>
          <a:xfrm>
            <a:off x="483831" y="2769688"/>
            <a:ext cx="5327411" cy="3682317"/>
            <a:chOff x="483831" y="2769688"/>
            <a:chExt cx="5327411" cy="3682317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7F8AD03-7A19-C21C-050A-F2545AD98B57}"/>
                </a:ext>
              </a:extLst>
            </p:cNvPr>
            <p:cNvSpPr/>
            <p:nvPr/>
          </p:nvSpPr>
          <p:spPr>
            <a:xfrm>
              <a:off x="483831" y="2769688"/>
              <a:ext cx="5327411" cy="3682317"/>
            </a:xfrm>
            <a:prstGeom prst="rect">
              <a:avLst/>
            </a:prstGeom>
            <a:noFill/>
          </p:spPr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7D656DF1-02D7-783A-F673-2CD1DCE05372}"/>
                </a:ext>
              </a:extLst>
            </p:cNvPr>
            <p:cNvSpPr/>
            <p:nvPr/>
          </p:nvSpPr>
          <p:spPr>
            <a:xfrm>
              <a:off x="489033" y="2771486"/>
              <a:ext cx="5317005" cy="3678719"/>
            </a:xfrm>
            <a:custGeom>
              <a:avLst/>
              <a:gdLst>
                <a:gd name="connsiteX0" fmla="*/ 0 w 5317005"/>
                <a:gd name="connsiteY0" fmla="*/ 367872 h 3678719"/>
                <a:gd name="connsiteX1" fmla="*/ 367872 w 5317005"/>
                <a:gd name="connsiteY1" fmla="*/ 0 h 3678719"/>
                <a:gd name="connsiteX2" fmla="*/ 4949133 w 5317005"/>
                <a:gd name="connsiteY2" fmla="*/ 0 h 3678719"/>
                <a:gd name="connsiteX3" fmla="*/ 5317005 w 5317005"/>
                <a:gd name="connsiteY3" fmla="*/ 367872 h 3678719"/>
                <a:gd name="connsiteX4" fmla="*/ 5317005 w 5317005"/>
                <a:gd name="connsiteY4" fmla="*/ 3310847 h 3678719"/>
                <a:gd name="connsiteX5" fmla="*/ 4949133 w 5317005"/>
                <a:gd name="connsiteY5" fmla="*/ 3678719 h 3678719"/>
                <a:gd name="connsiteX6" fmla="*/ 367872 w 5317005"/>
                <a:gd name="connsiteY6" fmla="*/ 3678719 h 3678719"/>
                <a:gd name="connsiteX7" fmla="*/ 0 w 5317005"/>
                <a:gd name="connsiteY7" fmla="*/ 3310847 h 3678719"/>
                <a:gd name="connsiteX8" fmla="*/ 0 w 5317005"/>
                <a:gd name="connsiteY8" fmla="*/ 367872 h 367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7005" h="3678719">
                  <a:moveTo>
                    <a:pt x="0" y="367872"/>
                  </a:moveTo>
                  <a:cubicBezTo>
                    <a:pt x="0" y="164702"/>
                    <a:pt x="164702" y="0"/>
                    <a:pt x="367872" y="0"/>
                  </a:cubicBezTo>
                  <a:lnTo>
                    <a:pt x="4949133" y="0"/>
                  </a:lnTo>
                  <a:cubicBezTo>
                    <a:pt x="5152303" y="0"/>
                    <a:pt x="5317005" y="164702"/>
                    <a:pt x="5317005" y="367872"/>
                  </a:cubicBezTo>
                  <a:lnTo>
                    <a:pt x="5317005" y="3310847"/>
                  </a:lnTo>
                  <a:cubicBezTo>
                    <a:pt x="5317005" y="3514017"/>
                    <a:pt x="5152303" y="3678719"/>
                    <a:pt x="4949133" y="3678719"/>
                  </a:cubicBezTo>
                  <a:lnTo>
                    <a:pt x="367872" y="3678719"/>
                  </a:lnTo>
                  <a:cubicBezTo>
                    <a:pt x="164702" y="3678719"/>
                    <a:pt x="0" y="3514017"/>
                    <a:pt x="0" y="3310847"/>
                  </a:cubicBezTo>
                  <a:lnTo>
                    <a:pt x="0" y="367872"/>
                  </a:lnTo>
                  <a:close/>
                </a:path>
              </a:pathLst>
            </a:custGeom>
            <a:gradFill flip="none" rotWithShape="1">
              <a:gsLst>
                <a:gs pos="100000">
                  <a:prstClr val="white">
                    <a:lumMod val="95000"/>
                  </a:prstClr>
                </a:gs>
                <a:gs pos="15000">
                  <a:prstClr val="white">
                    <a:lumMod val="75000"/>
                  </a:prstClr>
                </a:gs>
                <a:gs pos="32000">
                  <a:prstClr val="white">
                    <a:lumMod val="75000"/>
                  </a:prstClr>
                </a:gs>
                <a:gs pos="61000">
                  <a:prstClr val="white">
                    <a:lumMod val="85000"/>
                  </a:prstClr>
                </a:gs>
              </a:gsLst>
              <a:lin ang="5400000" scaled="0"/>
              <a:tileRect/>
            </a:gra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086" tIns="161086" rIns="161086" bIns="161086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b="1" kern="1200" dirty="0" err="1">
                  <a:solidFill>
                    <a:schemeClr val="tx1"/>
                  </a:solidFill>
                </a:rPr>
                <a:t>Ressourcenplanung</a:t>
              </a:r>
              <a:endParaRPr lang="en-US" sz="2300" b="1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Planung</a:t>
              </a:r>
              <a:r>
                <a:rPr lang="en-US" sz="1800" kern="1200" dirty="0">
                  <a:solidFill>
                    <a:schemeClr val="tx1"/>
                  </a:solidFill>
                </a:rPr>
                <a:t> der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Ressourcen</a:t>
              </a:r>
              <a:r>
                <a:rPr lang="en-US" sz="1800" kern="1200" dirty="0">
                  <a:solidFill>
                    <a:schemeClr val="tx1"/>
                  </a:solidFill>
                </a:rPr>
                <a:t> auf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Vorgänge</a:t>
              </a:r>
              <a:br>
                <a:rPr lang="en-US" sz="1800" kern="1200" dirty="0">
                  <a:solidFill>
                    <a:schemeClr val="tx1"/>
                  </a:solidFill>
                </a:rPr>
              </a:br>
              <a:r>
                <a:rPr lang="en-US" sz="1000" kern="1200" dirty="0">
                  <a:solidFill>
                    <a:schemeClr val="tx1"/>
                  </a:solidFill>
                </a:rPr>
                <a:t>(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Ressourcenplanung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kann</a:t>
              </a:r>
              <a:r>
                <a:rPr lang="en-US" sz="1000" kern="1200" dirty="0">
                  <a:solidFill>
                    <a:schemeClr val="tx1"/>
                  </a:solidFill>
                </a:rPr>
                <a:t> auf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allen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Ebenen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stattfinden</a:t>
              </a:r>
              <a:r>
                <a:rPr lang="en-US" sz="1000" kern="1200" dirty="0">
                  <a:solidFill>
                    <a:schemeClr val="tx1"/>
                  </a:solidFill>
                </a:rPr>
                <a:t>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Rollenplanung</a:t>
              </a:r>
              <a:endParaRPr lang="en-US" sz="10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Aufteilung</a:t>
              </a:r>
              <a:r>
                <a:rPr lang="en-US" sz="1800" kern="1200" dirty="0">
                  <a:solidFill>
                    <a:schemeClr val="tx1"/>
                  </a:solidFill>
                </a:rPr>
                <a:t> der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Rollenplanung</a:t>
              </a:r>
              <a:r>
                <a:rPr lang="en-US" sz="1800" kern="1200" dirty="0">
                  <a:solidFill>
                    <a:schemeClr val="tx1"/>
                  </a:solidFill>
                </a:rPr>
                <a:t> auf Mitarbeiter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möglich</a:t>
              </a:r>
              <a:br>
                <a:rPr lang="en-US" sz="1800" kern="1200" dirty="0">
                  <a:solidFill>
                    <a:schemeClr val="tx1"/>
                  </a:solidFill>
                </a:rPr>
              </a:br>
              <a:r>
                <a:rPr lang="en-US" sz="1000" kern="1200" dirty="0">
                  <a:solidFill>
                    <a:schemeClr val="tx1"/>
                  </a:solidFill>
                </a:rPr>
                <a:t>(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Antrag</a:t>
              </a:r>
              <a:r>
                <a:rPr lang="en-US" sz="1000" kern="1200" dirty="0">
                  <a:solidFill>
                    <a:schemeClr val="tx1"/>
                  </a:solidFill>
                </a:rPr>
                <a:t> auf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Rollenebene</a:t>
              </a:r>
              <a:r>
                <a:rPr lang="en-US" sz="1000" kern="1200" dirty="0">
                  <a:solidFill>
                    <a:schemeClr val="tx1"/>
                  </a:solidFill>
                </a:rPr>
                <a:t>,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Genehmigung</a:t>
              </a:r>
              <a:r>
                <a:rPr lang="en-US" sz="1000" kern="1200" dirty="0">
                  <a:solidFill>
                    <a:schemeClr val="tx1"/>
                  </a:solidFill>
                </a:rPr>
                <a:t> auf MA-Ebene)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Aufwand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kann</a:t>
              </a:r>
              <a:r>
                <a:rPr lang="en-US" sz="1800" kern="1200" dirty="0">
                  <a:solidFill>
                    <a:schemeClr val="tx1"/>
                  </a:solidFill>
                </a:rPr>
                <a:t> via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Kurve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>
                  <a:solidFill>
                    <a:schemeClr val="tx1"/>
                  </a:solidFill>
                </a:rPr>
                <a:t>(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z.B.</a:t>
              </a:r>
              <a:r>
                <a:rPr lang="en-US" sz="1000" kern="1200" dirty="0">
                  <a:solidFill>
                    <a:schemeClr val="tx1"/>
                  </a:solidFill>
                </a:rPr>
                <a:t> linear) </a:t>
              </a:r>
              <a:r>
                <a:rPr lang="en-US" sz="1800" kern="1200" dirty="0">
                  <a:solidFill>
                    <a:schemeClr val="tx1"/>
                  </a:solidFill>
                </a:rPr>
                <a:t>über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gesamte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Laufzeit</a:t>
              </a:r>
              <a:r>
                <a:rPr lang="en-US" sz="1800" kern="1200" dirty="0">
                  <a:solidFill>
                    <a:schemeClr val="tx1"/>
                  </a:solidFill>
                </a:rPr>
                <a:t> des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Vorgangs</a:t>
              </a:r>
              <a:r>
                <a:rPr lang="en-US" sz="1800" kern="1200" dirty="0">
                  <a:solidFill>
                    <a:schemeClr val="tx1"/>
                  </a:solidFill>
                </a:rPr>
                <a:t> 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verteilt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werden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>
                  <a:solidFill>
                    <a:schemeClr val="tx1"/>
                  </a:solidFill>
                </a:rPr>
                <a:t>(Bild Oben)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Aufwand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kann</a:t>
              </a:r>
              <a:r>
                <a:rPr lang="en-US" sz="1800" kern="1200" dirty="0">
                  <a:solidFill>
                    <a:schemeClr val="tx1"/>
                  </a:solidFill>
                </a:rPr>
                <a:t> in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Zeitscheiben</a:t>
              </a:r>
              <a:r>
                <a:rPr lang="en-US" sz="1800" kern="1200" dirty="0">
                  <a:solidFill>
                    <a:schemeClr val="tx1"/>
                  </a:solidFill>
                </a:rPr>
                <a:t> (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z.B.</a:t>
              </a:r>
              <a:r>
                <a:rPr lang="en-US" sz="1800" kern="1200" dirty="0">
                  <a:solidFill>
                    <a:schemeClr val="tx1"/>
                  </a:solidFill>
                </a:rPr>
                <a:t> Monat)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verteilt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werden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>
                  <a:solidFill>
                    <a:schemeClr val="tx1"/>
                  </a:solidFill>
                </a:rPr>
                <a:t>(Bild Mitte)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Kapazitätsauswertung</a:t>
              </a:r>
              <a:br>
                <a:rPr lang="en-US" sz="1800" kern="1200" dirty="0">
                  <a:solidFill>
                    <a:schemeClr val="tx1"/>
                  </a:solidFill>
                </a:rPr>
              </a:b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>
                  <a:solidFill>
                    <a:schemeClr val="tx1"/>
                  </a:solidFill>
                </a:rPr>
                <a:t>(Bild Unten)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8ED9CC74-75AB-8924-C4D6-5D4A178F9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72" y="175381"/>
            <a:ext cx="4602869" cy="23158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BB3B177-2519-A45C-12AD-7CA8CE353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927" y="2666592"/>
            <a:ext cx="4614358" cy="232161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8E501B6-033D-EABF-9E8B-699931BAF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271" y="5157803"/>
            <a:ext cx="4653669" cy="23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3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4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3977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16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19889" cy="7559675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18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8169" cy="7559675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140176-A627-F8FE-F148-B74E5847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3" y="947479"/>
            <a:ext cx="5327409" cy="1370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b="1" dirty="0" err="1">
                <a:solidFill>
                  <a:schemeClr val="tx1"/>
                </a:solidFill>
              </a:rPr>
              <a:t>Statusrückmeldung</a:t>
            </a:r>
            <a:endParaRPr lang="en-US" sz="3700" b="1" dirty="0">
              <a:solidFill>
                <a:schemeClr val="tx1"/>
              </a:solidFill>
            </a:endParaRPr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70025"/>
            <a:ext cx="141117" cy="720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831" y="2408626"/>
            <a:ext cx="5493508" cy="2015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67A516-ABE2-7C1B-D3FD-E1D2BD35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4" y="155536"/>
            <a:ext cx="1624697" cy="90208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A641354-9C54-644C-5EAB-AD1B0082ABE4}"/>
              </a:ext>
            </a:extLst>
          </p:cNvPr>
          <p:cNvGrpSpPr/>
          <p:nvPr/>
        </p:nvGrpSpPr>
        <p:grpSpPr>
          <a:xfrm>
            <a:off x="483831" y="2769687"/>
            <a:ext cx="5327411" cy="4406523"/>
            <a:chOff x="483831" y="2769687"/>
            <a:chExt cx="5327411" cy="440652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FAA01C4-8859-97BD-2BDA-B51D6EAB1FC8}"/>
                </a:ext>
              </a:extLst>
            </p:cNvPr>
            <p:cNvSpPr/>
            <p:nvPr/>
          </p:nvSpPr>
          <p:spPr>
            <a:xfrm>
              <a:off x="483831" y="2769687"/>
              <a:ext cx="5327411" cy="4406523"/>
            </a:xfrm>
            <a:prstGeom prst="rect">
              <a:avLst/>
            </a:prstGeom>
            <a:noFill/>
          </p:spPr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3EF3271B-EBE8-D6F5-4444-5971C1AF8786}"/>
                </a:ext>
              </a:extLst>
            </p:cNvPr>
            <p:cNvSpPr/>
            <p:nvPr/>
          </p:nvSpPr>
          <p:spPr>
            <a:xfrm>
              <a:off x="486432" y="3353852"/>
              <a:ext cx="5322208" cy="3238191"/>
            </a:xfrm>
            <a:custGeom>
              <a:avLst/>
              <a:gdLst>
                <a:gd name="connsiteX0" fmla="*/ 0 w 5322208"/>
                <a:gd name="connsiteY0" fmla="*/ 323819 h 3238191"/>
                <a:gd name="connsiteX1" fmla="*/ 323819 w 5322208"/>
                <a:gd name="connsiteY1" fmla="*/ 0 h 3238191"/>
                <a:gd name="connsiteX2" fmla="*/ 4998389 w 5322208"/>
                <a:gd name="connsiteY2" fmla="*/ 0 h 3238191"/>
                <a:gd name="connsiteX3" fmla="*/ 5322208 w 5322208"/>
                <a:gd name="connsiteY3" fmla="*/ 323819 h 3238191"/>
                <a:gd name="connsiteX4" fmla="*/ 5322208 w 5322208"/>
                <a:gd name="connsiteY4" fmla="*/ 2914372 h 3238191"/>
                <a:gd name="connsiteX5" fmla="*/ 4998389 w 5322208"/>
                <a:gd name="connsiteY5" fmla="*/ 3238191 h 3238191"/>
                <a:gd name="connsiteX6" fmla="*/ 323819 w 5322208"/>
                <a:gd name="connsiteY6" fmla="*/ 3238191 h 3238191"/>
                <a:gd name="connsiteX7" fmla="*/ 0 w 5322208"/>
                <a:gd name="connsiteY7" fmla="*/ 2914372 h 3238191"/>
                <a:gd name="connsiteX8" fmla="*/ 0 w 5322208"/>
                <a:gd name="connsiteY8" fmla="*/ 323819 h 323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2208" h="3238191">
                  <a:moveTo>
                    <a:pt x="0" y="323819"/>
                  </a:moveTo>
                  <a:cubicBezTo>
                    <a:pt x="0" y="144979"/>
                    <a:pt x="144979" y="0"/>
                    <a:pt x="323819" y="0"/>
                  </a:cubicBezTo>
                  <a:lnTo>
                    <a:pt x="4998389" y="0"/>
                  </a:lnTo>
                  <a:cubicBezTo>
                    <a:pt x="5177229" y="0"/>
                    <a:pt x="5322208" y="144979"/>
                    <a:pt x="5322208" y="323819"/>
                  </a:cubicBezTo>
                  <a:lnTo>
                    <a:pt x="5322208" y="2914372"/>
                  </a:lnTo>
                  <a:cubicBezTo>
                    <a:pt x="5322208" y="3093212"/>
                    <a:pt x="5177229" y="3238191"/>
                    <a:pt x="4998389" y="3238191"/>
                  </a:cubicBezTo>
                  <a:lnTo>
                    <a:pt x="323819" y="3238191"/>
                  </a:lnTo>
                  <a:cubicBezTo>
                    <a:pt x="144979" y="3238191"/>
                    <a:pt x="0" y="3093212"/>
                    <a:pt x="0" y="2914372"/>
                  </a:cubicBezTo>
                  <a:lnTo>
                    <a:pt x="0" y="323819"/>
                  </a:lnTo>
                  <a:close/>
                </a:path>
              </a:pathLst>
            </a:custGeom>
            <a:gradFill flip="none" rotWithShape="1">
              <a:gsLst>
                <a:gs pos="100000">
                  <a:prstClr val="white">
                    <a:lumMod val="95000"/>
                  </a:prstClr>
                </a:gs>
                <a:gs pos="15000">
                  <a:prstClr val="white">
                    <a:lumMod val="75000"/>
                  </a:prstClr>
                </a:gs>
                <a:gs pos="32000">
                  <a:prstClr val="white">
                    <a:lumMod val="75000"/>
                  </a:prstClr>
                </a:gs>
                <a:gs pos="61000">
                  <a:prstClr val="white">
                    <a:lumMod val="85000"/>
                  </a:prstClr>
                </a:gs>
              </a:gsLst>
              <a:lin ang="5400000" scaled="0"/>
              <a:tileRect/>
            </a:gra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183" tIns="148183" rIns="148183" bIns="148183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b="1" kern="1200">
                  <a:solidFill>
                    <a:schemeClr val="tx1"/>
                  </a:solidFill>
                </a:rPr>
                <a:t>Projektteilnehmer</a:t>
              </a:r>
              <a:r>
                <a:rPr lang="en-US" sz="2300" b="1" kern="1200" dirty="0">
                  <a:solidFill>
                    <a:schemeClr val="tx1"/>
                  </a:solidFill>
                </a:rPr>
                <a:t> zu </a:t>
              </a:r>
              <a:r>
                <a:rPr lang="en-US" sz="2300" b="1" kern="1200" dirty="0" err="1">
                  <a:solidFill>
                    <a:schemeClr val="tx1"/>
                  </a:solidFill>
                </a:rPr>
                <a:t>Vorgängen</a:t>
              </a:r>
              <a:r>
                <a:rPr lang="en-US" sz="2300" b="1" kern="1200" dirty="0">
                  <a:solidFill>
                    <a:schemeClr val="tx1"/>
                  </a:solidFill>
                </a:rPr>
                <a:t>: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Erfassung</a:t>
              </a:r>
              <a:r>
                <a:rPr lang="en-US" sz="1800" kern="1200" dirty="0">
                  <a:solidFill>
                    <a:schemeClr val="tx1"/>
                  </a:solidFill>
                </a:rPr>
                <a:t> von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Statusrückmeldung</a:t>
              </a:r>
              <a:br>
                <a:rPr lang="en-US" sz="1400" kern="1200" dirty="0">
                  <a:solidFill>
                    <a:schemeClr val="tx1"/>
                  </a:solidFill>
                </a:rPr>
              </a:br>
              <a:r>
                <a:rPr lang="en-US" sz="1000" kern="1200" dirty="0">
                  <a:solidFill>
                    <a:schemeClr val="tx1"/>
                  </a:solidFill>
                </a:rPr>
                <a:t>(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Fertig</a:t>
              </a:r>
              <a:r>
                <a:rPr lang="en-US" sz="1000" kern="1200" dirty="0">
                  <a:solidFill>
                    <a:schemeClr val="tx1"/>
                  </a:solidFill>
                </a:rPr>
                <a:t>, in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Barbeitung</a:t>
              </a:r>
              <a:r>
                <a:rPr lang="en-US" sz="1000" kern="1200" dirty="0">
                  <a:solidFill>
                    <a:schemeClr val="tx1"/>
                  </a:solidFill>
                </a:rPr>
                <a:t>,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Ist-Startdatum</a:t>
              </a:r>
              <a:r>
                <a:rPr lang="en-US" sz="1000" kern="1200" dirty="0">
                  <a:solidFill>
                    <a:schemeClr val="tx1"/>
                  </a:solidFill>
                </a:rPr>
                <a:t>,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Endedatum</a:t>
              </a:r>
              <a:r>
                <a:rPr lang="en-US" sz="1000" kern="1200" dirty="0">
                  <a:solidFill>
                    <a:schemeClr val="tx1"/>
                  </a:solidFill>
                </a:rPr>
                <a:t> etc.)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Meldung</a:t>
              </a:r>
              <a:r>
                <a:rPr lang="en-US" sz="1800" kern="1200" dirty="0">
                  <a:solidFill>
                    <a:schemeClr val="tx1"/>
                  </a:solidFill>
                </a:rPr>
                <a:t> von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Ist-Stunden</a:t>
              </a:r>
              <a:endParaRPr lang="en-U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Kommentar</a:t>
              </a:r>
              <a:r>
                <a:rPr lang="en-US" sz="1800" kern="1200" dirty="0">
                  <a:solidFill>
                    <a:schemeClr val="tx1"/>
                  </a:solidFill>
                </a:rPr>
                <a:t> zu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jedem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Eintrag</a:t>
              </a:r>
              <a:endParaRPr lang="en-U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schemeClr val="tx1"/>
                  </a:solidFill>
                </a:rPr>
                <a:t>Dokumente</a:t>
              </a:r>
              <a:r>
                <a:rPr lang="en-US" sz="1800" kern="1200" dirty="0">
                  <a:solidFill>
                    <a:schemeClr val="tx1"/>
                  </a:solidFill>
                </a:rPr>
                <a:t> die dem </a:t>
              </a:r>
              <a:r>
                <a:rPr lang="en-US" sz="18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Vorgang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zugewiesen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sind</a:t>
              </a:r>
              <a:r>
                <a:rPr lang="en-US" sz="1800" kern="1200" dirty="0">
                  <a:solidFill>
                    <a:schemeClr val="tx1"/>
                  </a:solidFill>
                </a:rPr>
                <a:t>,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können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direkt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geladen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werden</a:t>
              </a:r>
              <a:endParaRPr lang="en-U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Komplette</a:t>
              </a:r>
              <a:r>
                <a:rPr lang="en-US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Funktion</a:t>
              </a:r>
              <a:r>
                <a:rPr lang="en-US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auch</a:t>
              </a:r>
              <a:r>
                <a:rPr lang="en-US" sz="1800" kern="1200" dirty="0">
                  <a:solidFill>
                    <a:schemeClr val="tx1"/>
                  </a:solidFill>
                </a:rPr>
                <a:t>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als</a:t>
              </a:r>
              <a:r>
                <a:rPr lang="en-US" sz="1800" kern="1200" dirty="0">
                  <a:solidFill>
                    <a:schemeClr val="tx1"/>
                  </a:solidFill>
                </a:rPr>
                <a:t> APP für Android und iOS </a:t>
              </a:r>
              <a:r>
                <a:rPr lang="en-US" sz="1800" kern="1200" dirty="0" err="1">
                  <a:solidFill>
                    <a:schemeClr val="tx1"/>
                  </a:solidFill>
                </a:rPr>
                <a:t>verfügbar</a:t>
              </a:r>
              <a:endParaRPr lang="en-U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jeder</a:t>
              </a:r>
              <a:r>
                <a:rPr lang="en-US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Projektteilnehmer</a:t>
              </a:r>
              <a:r>
                <a:rPr lang="en-US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sieht</a:t>
              </a:r>
              <a:r>
                <a:rPr lang="en-US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8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nur</a:t>
              </a:r>
              <a:r>
                <a:rPr lang="en-US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seine </a:t>
              </a:r>
              <a:r>
                <a:rPr lang="en-US" sz="18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Tätigkeiten</a:t>
              </a:r>
              <a:br>
                <a:rPr lang="en-US" sz="1400" kern="1200" dirty="0">
                  <a:solidFill>
                    <a:schemeClr val="tx1"/>
                  </a:solidFill>
                </a:rPr>
              </a:br>
              <a:r>
                <a:rPr lang="en-US" sz="1000" kern="1200" dirty="0">
                  <a:solidFill>
                    <a:schemeClr val="tx1"/>
                  </a:solidFill>
                </a:rPr>
                <a:t>(Ideal für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externe</a:t>
              </a:r>
              <a:r>
                <a:rPr lang="en-US" sz="1000" kern="1200" dirty="0">
                  <a:solidFill>
                    <a:schemeClr val="tx1"/>
                  </a:solidFill>
                </a:rPr>
                <a:t> </a:t>
              </a:r>
              <a:r>
                <a:rPr lang="en-US" sz="1000" kern="1200" dirty="0" err="1">
                  <a:solidFill>
                    <a:schemeClr val="tx1"/>
                  </a:solidFill>
                </a:rPr>
                <a:t>Projektbeteiligte</a:t>
              </a:r>
              <a:r>
                <a:rPr lang="en-US" sz="1000" kern="1200" dirty="0">
                  <a:solidFill>
                    <a:schemeClr val="tx1"/>
                  </a:solidFill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900" kern="1200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B2A820-99F2-DF1B-C366-BC055D15F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885" y="1716246"/>
            <a:ext cx="5894403" cy="29656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8E95C0-2565-28E7-8FA6-79E1A995C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941" y="2424583"/>
            <a:ext cx="2125749" cy="17609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2AC33FF-C551-632A-368B-08A626B31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965" y="4245718"/>
            <a:ext cx="3481389" cy="14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117119"/>
      </p:ext>
    </p:extLst>
  </p:cSld>
  <p:clrMapOvr>
    <a:masterClrMapping/>
  </p:clrMapOvr>
</p:sld>
</file>

<file path=ppt/theme/theme1.xml><?xml version="1.0" encoding="utf-8"?>
<a:theme xmlns:a="http://schemas.openxmlformats.org/drawingml/2006/main" name="Saprima_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afel_V1.pptx" id="{D0CDCED4-3E5E-4782-AEDB-00862B399B6E}" vid="{BF2EF3F4-5902-4DAC-B7EA-6521A027A344}"/>
    </a:ext>
  </a:extLst>
</a:theme>
</file>

<file path=ppt/theme/theme2.xml><?xml version="1.0" encoding="utf-8"?>
<a:theme xmlns:a="http://schemas.openxmlformats.org/drawingml/2006/main" name="Statische 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afel_V1.pptx" id="{D0CDCED4-3E5E-4782-AEDB-00862B399B6E}" vid="{650B2F16-1D9A-4C0A-9FEC-F1235389523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saprima_Voralge_2023</Template>
  <TotalTime>0</TotalTime>
  <Words>415</Words>
  <Application>Microsoft Office PowerPoint</Application>
  <PresentationFormat>Benutzerdefiniert</PresentationFormat>
  <Paragraphs>56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Liberation Sans</vt:lpstr>
      <vt:lpstr>Liberation Serif</vt:lpstr>
      <vt:lpstr>Saprima_master</vt:lpstr>
      <vt:lpstr>Statische Folien</vt:lpstr>
      <vt:lpstr>PowerPoint-Präsentation</vt:lpstr>
      <vt:lpstr>saprima GmbH</vt:lpstr>
      <vt:lpstr>Digitale Plantafel</vt:lpstr>
      <vt:lpstr>Terminplanung</vt:lpstr>
      <vt:lpstr>Ressourcenplanung</vt:lpstr>
      <vt:lpstr>Statusrückmeldung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Josef Weig</dc:creator>
  <cp:lastModifiedBy>Josef Weig</cp:lastModifiedBy>
  <cp:revision>4</cp:revision>
  <dcterms:created xsi:type="dcterms:W3CDTF">2023-06-27T07:37:44Z</dcterms:created>
  <dcterms:modified xsi:type="dcterms:W3CDTF">2023-06-28T11:42:06Z</dcterms:modified>
</cp:coreProperties>
</file>